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1"/>
  </p:sldMasterIdLst>
  <p:notesMasterIdLst>
    <p:notesMasterId r:id="rId29"/>
  </p:notesMasterIdLst>
  <p:handoutMasterIdLst>
    <p:handoutMasterId r:id="rId30"/>
  </p:handoutMasterIdLst>
  <p:sldIdLst>
    <p:sldId id="339" r:id="rId2"/>
    <p:sldId id="705" r:id="rId3"/>
    <p:sldId id="706" r:id="rId4"/>
    <p:sldId id="707" r:id="rId5"/>
    <p:sldId id="710" r:id="rId6"/>
    <p:sldId id="712" r:id="rId7"/>
    <p:sldId id="721" r:id="rId8"/>
    <p:sldId id="714" r:id="rId9"/>
    <p:sldId id="715" r:id="rId10"/>
    <p:sldId id="716" r:id="rId11"/>
    <p:sldId id="723" r:id="rId12"/>
    <p:sldId id="724" r:id="rId13"/>
    <p:sldId id="725" r:id="rId14"/>
    <p:sldId id="726" r:id="rId15"/>
    <p:sldId id="718" r:id="rId16"/>
    <p:sldId id="720" r:id="rId17"/>
    <p:sldId id="722" r:id="rId18"/>
    <p:sldId id="733" r:id="rId19"/>
    <p:sldId id="734" r:id="rId20"/>
    <p:sldId id="735" r:id="rId21"/>
    <p:sldId id="736" r:id="rId22"/>
    <p:sldId id="737" r:id="rId23"/>
    <p:sldId id="738" r:id="rId24"/>
    <p:sldId id="739" r:id="rId25"/>
    <p:sldId id="740" r:id="rId26"/>
    <p:sldId id="742" r:id="rId27"/>
    <p:sldId id="708" r:id="rId28"/>
  </p:sldIdLst>
  <p:sldSz cx="12161838" cy="6840538"/>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7" userDrawn="1">
          <p15:clr>
            <a:srgbClr val="A4A3A4"/>
          </p15:clr>
        </p15:guide>
        <p15:guide id="2" pos="3831">
          <p15:clr>
            <a:srgbClr val="A4A3A4"/>
          </p15:clr>
        </p15:guide>
        <p15:guide id="3" pos="3591" userDrawn="1">
          <p15:clr>
            <a:srgbClr val="A4A3A4"/>
          </p15:clr>
        </p15:guide>
        <p15:guide id="4" pos="375" userDrawn="1">
          <p15:clr>
            <a:srgbClr val="A4A3A4"/>
          </p15:clr>
        </p15:guide>
        <p15:guide id="5" orient="horz" pos="283" userDrawn="1">
          <p15:clr>
            <a:srgbClr val="A4A3A4"/>
          </p15:clr>
        </p15:guide>
        <p15:guide id="6" orient="horz" pos="4075" userDrawn="1">
          <p15:clr>
            <a:srgbClr val="A4A3A4"/>
          </p15:clr>
        </p15:guide>
        <p15:guide id="7" orient="horz" pos="4027"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unig, Samuel G." initials="SB" lastIdx="6" clrIdx="0"/>
  <p:cmAuthor id="1" name="Sharma, Himanshu" initials="Himansh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575757"/>
    <a:srgbClr val="FFFFFF"/>
    <a:srgbClr val="01AA41"/>
    <a:srgbClr val="C9DD03"/>
    <a:srgbClr val="35C402"/>
    <a:srgbClr val="008C90"/>
    <a:srgbClr val="002776"/>
    <a:srgbClr val="72C7E7"/>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88" autoAdjust="0"/>
  </p:normalViewPr>
  <p:slideViewPr>
    <p:cSldViewPr showGuides="1">
      <p:cViewPr>
        <p:scale>
          <a:sx n="60" d="100"/>
          <a:sy n="60" d="100"/>
        </p:scale>
        <p:origin x="820" y="204"/>
      </p:cViewPr>
      <p:guideLst>
        <p:guide orient="horz" pos="1147"/>
        <p:guide pos="3831"/>
        <p:guide pos="3591"/>
        <p:guide pos="375"/>
        <p:guide orient="horz" pos="283"/>
        <p:guide orient="horz" pos="4075"/>
        <p:guide orient="horz" pos="4027"/>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0" d="100"/>
          <a:sy n="60" d="100"/>
        </p:scale>
        <p:origin x="334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138" cy="48102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1"/>
            <a:ext cx="3170138" cy="481028"/>
          </a:xfrm>
          <a:prstGeom prst="rect">
            <a:avLst/>
          </a:prstGeom>
        </p:spPr>
        <p:txBody>
          <a:bodyPr vert="horz" lIns="91440" tIns="45720" rIns="91440" bIns="45720" rtlCol="0"/>
          <a:lstStyle>
            <a:lvl1pPr algn="r">
              <a:defRPr sz="1200"/>
            </a:lvl1pPr>
          </a:lstStyle>
          <a:p>
            <a:fld id="{C27F94E6-4C3A-4094-9C80-7D4205B53E23}" type="datetimeFigureOut">
              <a:rPr lang="en-US" smtClean="0"/>
              <a:t>12/13/2016</a:t>
            </a:fld>
            <a:endParaRPr lang="en-US"/>
          </a:p>
        </p:txBody>
      </p:sp>
      <p:sp>
        <p:nvSpPr>
          <p:cNvPr id="4" name="Footer Placeholder 3"/>
          <p:cNvSpPr>
            <a:spLocks noGrp="1"/>
          </p:cNvSpPr>
          <p:nvPr>
            <p:ph type="ftr" sz="quarter" idx="2"/>
          </p:nvPr>
        </p:nvSpPr>
        <p:spPr>
          <a:xfrm>
            <a:off x="1" y="9120172"/>
            <a:ext cx="3170138" cy="481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81028"/>
          </a:xfrm>
          <a:prstGeom prst="rect">
            <a:avLst/>
          </a:prstGeom>
        </p:spPr>
        <p:txBody>
          <a:bodyPr vert="horz" lIns="91440" tIns="45720" rIns="91440" bIns="45720" rtlCol="0" anchor="b"/>
          <a:lstStyle>
            <a:lvl1pPr algn="r">
              <a:defRPr sz="1200"/>
            </a:lvl1pPr>
          </a:lstStyle>
          <a:p>
            <a:fld id="{9AB4D874-F505-4C9F-9C2B-483CE980AFB5}" type="slidenum">
              <a:rPr lang="en-US" smtClean="0"/>
              <a:t>‹#›</a:t>
            </a:fld>
            <a:endParaRPr lang="en-US"/>
          </a:p>
        </p:txBody>
      </p:sp>
    </p:spTree>
    <p:extLst>
      <p:ext uri="{BB962C8B-B14F-4D97-AF65-F5344CB8AC3E}">
        <p14:creationId xmlns:p14="http://schemas.microsoft.com/office/powerpoint/2010/main" val="3481501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0BA5BBE4-AEA3-489A-A28E-0C2FAF2506E3}" type="datetimeFigureOut">
              <a:rPr lang="en-US" smtClean="0"/>
              <a:pPr/>
              <a:t>12/13/2016</a:t>
            </a:fld>
            <a:endParaRPr lang="en-GB"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dirty="0" smtClean="0"/>
              <a:t>I’ve included a copy of the highlights sheet on the CD. </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C0F4A2C8-6C88-4E71-83EE-698B9D4FE22F}" type="slidenum">
              <a:rPr lang="en-GB" smtClean="0"/>
              <a:pPr/>
              <a:t>‹#›</a:t>
            </a:fld>
            <a:endParaRPr lang="en-GB" dirty="0"/>
          </a:p>
        </p:txBody>
      </p:sp>
    </p:spTree>
    <p:extLst>
      <p:ext uri="{BB962C8B-B14F-4D97-AF65-F5344CB8AC3E}">
        <p14:creationId xmlns:p14="http://schemas.microsoft.com/office/powerpoint/2010/main" val="155480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dirty="0"/>
          </a:p>
        </p:txBody>
      </p:sp>
    </p:spTree>
    <p:extLst>
      <p:ext uri="{BB962C8B-B14F-4D97-AF65-F5344CB8AC3E}">
        <p14:creationId xmlns:p14="http://schemas.microsoft.com/office/powerpoint/2010/main" val="264632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51485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412311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96352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86336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415032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434426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15842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42956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18</a:t>
            </a:fld>
            <a:endParaRPr lang="en-GB" dirty="0"/>
          </a:p>
        </p:txBody>
      </p:sp>
    </p:spTree>
    <p:extLst>
      <p:ext uri="{BB962C8B-B14F-4D97-AF65-F5344CB8AC3E}">
        <p14:creationId xmlns:p14="http://schemas.microsoft.com/office/powerpoint/2010/main" val="263957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36873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2</a:t>
            </a:fld>
            <a:endParaRPr lang="en-GB" dirty="0"/>
          </a:p>
        </p:txBody>
      </p:sp>
    </p:spTree>
    <p:extLst>
      <p:ext uri="{BB962C8B-B14F-4D97-AF65-F5344CB8AC3E}">
        <p14:creationId xmlns:p14="http://schemas.microsoft.com/office/powerpoint/2010/main" val="1982499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433944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594875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22</a:t>
            </a:fld>
            <a:endParaRPr lang="en-GB" dirty="0"/>
          </a:p>
        </p:txBody>
      </p:sp>
    </p:spTree>
    <p:extLst>
      <p:ext uri="{BB962C8B-B14F-4D97-AF65-F5344CB8AC3E}">
        <p14:creationId xmlns:p14="http://schemas.microsoft.com/office/powerpoint/2010/main" val="801649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3890294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24</a:t>
            </a:fld>
            <a:endParaRPr lang="en-GB" dirty="0"/>
          </a:p>
        </p:txBody>
      </p:sp>
    </p:spTree>
    <p:extLst>
      <p:ext uri="{BB962C8B-B14F-4D97-AF65-F5344CB8AC3E}">
        <p14:creationId xmlns:p14="http://schemas.microsoft.com/office/powerpoint/2010/main" val="1620264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303451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3750228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27</a:t>
            </a:fld>
            <a:endParaRPr lang="en-GB" dirty="0"/>
          </a:p>
        </p:txBody>
      </p:sp>
    </p:spTree>
    <p:extLst>
      <p:ext uri="{BB962C8B-B14F-4D97-AF65-F5344CB8AC3E}">
        <p14:creationId xmlns:p14="http://schemas.microsoft.com/office/powerpoint/2010/main" val="341861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80957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85731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46367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49703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71131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GB" smtClean="0"/>
              <a:pPr/>
              <a:t>8</a:t>
            </a:fld>
            <a:endParaRPr lang="en-GB" dirty="0"/>
          </a:p>
        </p:txBody>
      </p:sp>
    </p:spTree>
    <p:extLst>
      <p:ext uri="{BB962C8B-B14F-4D97-AF65-F5344CB8AC3E}">
        <p14:creationId xmlns:p14="http://schemas.microsoft.com/office/powerpoint/2010/main" val="31015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78212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7965" y="1808308"/>
            <a:ext cx="6156672" cy="840255"/>
          </a:xfrm>
        </p:spPr>
        <p:txBody>
          <a:bodyPr>
            <a:noAutofit/>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7965" y="4346598"/>
            <a:ext cx="6156147" cy="1140098"/>
          </a:xfrm>
        </p:spPr>
        <p:txBody>
          <a:bodyPr>
            <a:normAutofit/>
          </a:bodyPr>
          <a:lstStyle>
            <a:lvl1pPr marL="0" indent="0" algn="l">
              <a:lnSpc>
                <a:spcPct val="120000"/>
              </a:lnSpc>
              <a:spcBef>
                <a:spcPts val="0"/>
              </a:spcBef>
              <a:spcAft>
                <a:spcPts val="0"/>
              </a:spcAft>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8" name="Text Placeholder 5"/>
          <p:cNvSpPr>
            <a:spLocks noGrp="1"/>
          </p:cNvSpPr>
          <p:nvPr>
            <p:ph type="body" sz="quarter" idx="10"/>
          </p:nvPr>
        </p:nvSpPr>
        <p:spPr>
          <a:xfrm>
            <a:off x="497965" y="2656406"/>
            <a:ext cx="6157529" cy="1694873"/>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745" y="1808309"/>
            <a:ext cx="6144304" cy="4177180"/>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753744" y="720612"/>
            <a:ext cx="6144649" cy="1087697"/>
          </a:xfrm>
        </p:spPr>
        <p:txBody>
          <a:bodyPr anchor="ctr" anchorCtr="0">
            <a:normAutofit/>
          </a:bodyPr>
          <a:lstStyle>
            <a:lvl1pPr marL="0" indent="0">
              <a:buNone/>
              <a:defRPr sz="3000" b="0">
                <a:solidFill>
                  <a:schemeClr val="accent3"/>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264" y="294449"/>
            <a:ext cx="9104212" cy="5973191"/>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264" y="294449"/>
            <a:ext cx="9104212" cy="5973191"/>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264" y="294449"/>
            <a:ext cx="9104212" cy="5973191"/>
          </a:xfrm>
        </p:spPr>
        <p:txBody>
          <a:bodyPr>
            <a:noAutofit/>
          </a:bodyPr>
          <a:lstStyle>
            <a:lvl1pPr marL="0" indent="0">
              <a:buNone/>
              <a:defRPr sz="3000" b="0">
                <a:solidFill>
                  <a:schemeClr val="bg1"/>
                </a:solidFill>
              </a:defRPr>
            </a:lvl1pPr>
            <a:lvl2pPr marL="0" indent="0">
              <a:buNone/>
              <a:tabLst/>
              <a:defRPr sz="3000" b="0">
                <a:solidFill>
                  <a:schemeClr val="bg1"/>
                </a:solidFill>
              </a:defRPr>
            </a:lvl2pPr>
            <a:lvl3pPr marL="274638" indent="-274638">
              <a:buFont typeface="Arial" pitchFamily="34" charset="0"/>
              <a:buChar char="•"/>
              <a:defRPr sz="3000" b="0">
                <a:solidFill>
                  <a:schemeClr val="bg1"/>
                </a:solidFill>
              </a:defRPr>
            </a:lvl3pPr>
            <a:lvl4pPr>
              <a:defRPr sz="3000" b="0">
                <a:solidFill>
                  <a:schemeClr val="bg1"/>
                </a:solidFill>
              </a:defRPr>
            </a:lvl4pPr>
            <a:lvl5pPr>
              <a:defRPr sz="3000" b="0">
                <a:solidFill>
                  <a:schemeClr val="bg1"/>
                </a:solidFill>
              </a:defRPr>
            </a:lvl5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263" y="1808309"/>
            <a:ext cx="11156332" cy="4334924"/>
          </a:xfrm>
        </p:spPr>
        <p:txBody>
          <a:bodyPr>
            <a:noAutofit/>
          </a:bodyPr>
          <a:lstStyle>
            <a:lvl1pPr marL="0" indent="0">
              <a:spcBef>
                <a:spcPts val="1800"/>
              </a:spcBef>
              <a:spcAft>
                <a:spcPts val="0"/>
              </a:spcAft>
              <a:buNone/>
              <a:defRPr sz="1800" b="0">
                <a:solidFill>
                  <a:schemeClr val="bg1"/>
                </a:solidFill>
              </a:defRPr>
            </a:lvl1pPr>
            <a:lvl2pPr marL="268288" indent="-268288">
              <a:spcBef>
                <a:spcPts val="600"/>
              </a:spcBef>
              <a:spcAft>
                <a:spcPts val="0"/>
              </a:spcAft>
              <a:buFont typeface="Arial" pitchFamily="34" charset="0"/>
              <a:buChar char="•"/>
              <a:tabLst/>
              <a:defRPr sz="1800" b="0">
                <a:solidFill>
                  <a:schemeClr val="bg1"/>
                </a:solidFill>
              </a:defRPr>
            </a:lvl2pPr>
            <a:lvl3pPr marL="274638" indent="-274638">
              <a:spcBef>
                <a:spcPts val="600"/>
              </a:spcBef>
              <a:spcAft>
                <a:spcPts val="0"/>
              </a:spcAft>
              <a:buFont typeface="Arial" pitchFamily="34" charset="0"/>
              <a:buChar char="•"/>
              <a:defRPr sz="1800" b="0">
                <a:solidFill>
                  <a:schemeClr val="bg1"/>
                </a:solidFill>
              </a:defRPr>
            </a:lvl3pPr>
            <a:lvl4pPr>
              <a:spcBef>
                <a:spcPts val="600"/>
              </a:spcBef>
              <a:spcAft>
                <a:spcPts val="0"/>
              </a:spcAft>
              <a:buFont typeface="Arial" pitchFamily="34" charset="0"/>
              <a:buChar char="−"/>
              <a:defRPr sz="1800" b="0">
                <a:solidFill>
                  <a:schemeClr val="bg1"/>
                </a:solidFill>
              </a:defRPr>
            </a:lvl4pPr>
            <a:lvl5pPr marL="806450" indent="-266700">
              <a:spcBef>
                <a:spcPts val="600"/>
              </a:spcBef>
              <a:spcAft>
                <a:spcPts val="0"/>
              </a:spcAft>
              <a:buFont typeface="Arial" pitchFamily="34" charset="0"/>
              <a:buChar char="−"/>
              <a:defRPr sz="1800" b="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2263" y="294448"/>
            <a:ext cx="11156332" cy="1437740"/>
          </a:xfrm>
          <a:prstGeom prst="rect">
            <a:avLst/>
          </a:prstGeom>
        </p:spPr>
        <p:txBody>
          <a:bodyPr vert="horz" lIns="0" tIns="0" rIns="0" bIns="0" rtlCol="0" anchor="t" anchorCtr="0">
            <a:normAutofit/>
          </a:bodyPr>
          <a:lstStyle>
            <a:lvl1pPr>
              <a:defRPr sz="3000">
                <a:solidFill>
                  <a:schemeClr val="accent3"/>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6"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78650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92263" y="1808309"/>
            <a:ext cx="11156332" cy="4334924"/>
          </a:xfrm>
        </p:spPr>
        <p:txBody>
          <a:bodyPr>
            <a:noAutofit/>
          </a:bodyPr>
          <a:lstStyle>
            <a:lvl1pPr marL="0" indent="0">
              <a:spcBef>
                <a:spcPts val="1800"/>
              </a:spcBef>
              <a:spcAft>
                <a:spcPts val="0"/>
              </a:spcAft>
              <a:buNone/>
              <a:defRPr sz="1800" b="0">
                <a:solidFill>
                  <a:schemeClr val="tx2"/>
                </a:solidFill>
              </a:defRPr>
            </a:lvl1pPr>
            <a:lvl2pPr marL="268288" indent="-268288">
              <a:spcBef>
                <a:spcPts val="600"/>
              </a:spcBef>
              <a:spcAft>
                <a:spcPts val="0"/>
              </a:spcAft>
              <a:buFont typeface="Arial" pitchFamily="34" charset="0"/>
              <a:buChar char="•"/>
              <a:tabLst/>
              <a:defRPr sz="1800" b="0">
                <a:solidFill>
                  <a:schemeClr val="tx2"/>
                </a:solidFill>
              </a:defRPr>
            </a:lvl2pPr>
            <a:lvl3pPr marL="274638" indent="-274638">
              <a:spcBef>
                <a:spcPts val="600"/>
              </a:spcBef>
              <a:spcAft>
                <a:spcPts val="0"/>
              </a:spcAft>
              <a:buFont typeface="Arial" pitchFamily="34" charset="0"/>
              <a:buChar char="•"/>
              <a:defRPr sz="1800" b="0">
                <a:solidFill>
                  <a:schemeClr val="tx2"/>
                </a:solidFill>
              </a:defRPr>
            </a:lvl3pPr>
            <a:lvl4pPr>
              <a:spcBef>
                <a:spcPts val="600"/>
              </a:spcBef>
              <a:spcAft>
                <a:spcPts val="0"/>
              </a:spcAft>
              <a:buFont typeface="Arial" pitchFamily="34" charset="0"/>
              <a:buChar char="−"/>
              <a:defRPr sz="1800" b="0">
                <a:solidFill>
                  <a:schemeClr val="tx2"/>
                </a:solidFill>
              </a:defRPr>
            </a:lvl4pPr>
            <a:lvl5pPr marL="806450" indent="-266700">
              <a:spcBef>
                <a:spcPts val="600"/>
              </a:spcBef>
              <a:spcAft>
                <a:spcPts val="0"/>
              </a:spcAft>
              <a:buFont typeface="Arial" pitchFamily="34" charset="0"/>
              <a:buChar char="−"/>
              <a:defRPr sz="18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2263" y="294448"/>
            <a:ext cx="11156332" cy="1437740"/>
          </a:xfrm>
          <a:prstGeom prst="rect">
            <a:avLst/>
          </a:prstGeom>
        </p:spPr>
        <p:txBody>
          <a:bodyPr vert="horz" lIns="0" tIns="0" rIns="0" bIns="0" rtlCol="0" anchor="t" anchorCtr="0">
            <a:normAutofit/>
          </a:bodyPr>
          <a:lstStyle>
            <a:lvl1pPr>
              <a:defRPr sz="3000">
                <a:solidFill>
                  <a:schemeClr val="accent2"/>
                </a:solidFill>
              </a:defRPr>
            </a:lvl1pPr>
          </a:lstStyle>
          <a:p>
            <a:r>
              <a:rPr lang="en-US" smtClean="0"/>
              <a:t>Click to edit Master title style</a:t>
            </a:r>
            <a:endParaRPr lang="en-GB" dirty="0"/>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4" y="1808309"/>
            <a:ext cx="11192659" cy="970655"/>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
        <p:nvSpPr>
          <p:cNvPr id="6" name="Text Placeholder 5"/>
          <p:cNvSpPr>
            <a:spLocks noGrp="1"/>
          </p:cNvSpPr>
          <p:nvPr>
            <p:ph type="body" sz="quarter" idx="10"/>
          </p:nvPr>
        </p:nvSpPr>
        <p:spPr>
          <a:xfrm>
            <a:off x="475072" y="2780672"/>
            <a:ext cx="11211733" cy="3191932"/>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4" y="1808309"/>
            <a:ext cx="11192659" cy="970655"/>
          </a:xfrm>
        </p:spPr>
        <p:txBody>
          <a:bodyPr anchor="t">
            <a:noAutofit/>
          </a:bodyPr>
          <a:lstStyle>
            <a:lvl1pPr algn="l">
              <a:defRPr sz="6000" b="0" cap="none" baseline="0">
                <a:solidFill>
                  <a:schemeClr val="accent3"/>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
        <p:nvSpPr>
          <p:cNvPr id="6" name="Text Placeholder 5"/>
          <p:cNvSpPr>
            <a:spLocks noGrp="1"/>
          </p:cNvSpPr>
          <p:nvPr>
            <p:ph type="body" sz="quarter" idx="10"/>
          </p:nvPr>
        </p:nvSpPr>
        <p:spPr>
          <a:xfrm>
            <a:off x="475072" y="2780672"/>
            <a:ext cx="11211733" cy="3191932"/>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104" y="1808309"/>
            <a:ext cx="11192659" cy="970655"/>
          </a:xfrm>
        </p:spPr>
        <p:txBody>
          <a:bodyPr anchor="t">
            <a:noAutofit/>
          </a:bodyPr>
          <a:lstStyle>
            <a:lvl1pPr algn="l">
              <a:defRPr sz="6000" b="0" cap="none" baseline="0">
                <a:solidFill>
                  <a:schemeClr val="accent1"/>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chemeClr val="bg1"/>
                </a:solidFill>
              </a:defRPr>
            </a:lvl1pPr>
          </a:lstStyle>
          <a:p>
            <a:r>
              <a:rPr lang="en-GB" dirty="0" smtClean="0"/>
              <a:t>Member Firms and DTTL: Insert appropriate copyright (Go Header &amp; Footer to edit this text)</a:t>
            </a:r>
            <a:endParaRPr lang="en-GB" dirty="0"/>
          </a:p>
        </p:txBody>
      </p:sp>
      <p:sp>
        <p:nvSpPr>
          <p:cNvPr id="6" name="Text Placeholder 5"/>
          <p:cNvSpPr>
            <a:spLocks noGrp="1"/>
          </p:cNvSpPr>
          <p:nvPr>
            <p:ph type="body" sz="quarter" idx="10"/>
          </p:nvPr>
        </p:nvSpPr>
        <p:spPr>
          <a:xfrm>
            <a:off x="475072" y="2780672"/>
            <a:ext cx="11211733" cy="3191932"/>
          </a:xfrm>
        </p:spPr>
        <p:txBody>
          <a:bodyPr>
            <a:noAutofit/>
          </a:bodyPr>
          <a:lstStyle>
            <a:lvl1pPr marL="0" indent="0">
              <a:buNone/>
              <a:defRPr sz="6000">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773" y="1808309"/>
            <a:ext cx="11104017" cy="756887"/>
          </a:xfrm>
        </p:spPr>
        <p:txBody>
          <a:bodyPr anchor="t">
            <a:noAutofit/>
          </a:bodyPr>
          <a:lstStyle>
            <a:lvl1pPr algn="l">
              <a:defRPr sz="48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6" name="Text Placeholder 5"/>
          <p:cNvSpPr>
            <a:spLocks noGrp="1"/>
          </p:cNvSpPr>
          <p:nvPr>
            <p:ph type="body" sz="quarter" idx="10"/>
          </p:nvPr>
        </p:nvSpPr>
        <p:spPr>
          <a:xfrm>
            <a:off x="487774" y="2565196"/>
            <a:ext cx="11104017" cy="3191932"/>
          </a:xfrm>
        </p:spPr>
        <p:txBody>
          <a:bodyPr>
            <a:noAutofit/>
          </a:bodyPr>
          <a:lstStyle>
            <a:lvl1pPr marL="0" indent="0">
              <a:buNone/>
              <a:defRPr sz="48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499581" y="1808308"/>
            <a:ext cx="3686856" cy="840255"/>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9581" y="4346598"/>
            <a:ext cx="3686856" cy="1045884"/>
          </a:xfrm>
        </p:spPr>
        <p:txBody>
          <a:bodyPr>
            <a:normAutofit/>
          </a:bodyPr>
          <a:lstStyle>
            <a:lvl1pPr marL="0" indent="0" algn="l">
              <a:lnSpc>
                <a:spcPct val="120000"/>
              </a:lnSpc>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11" name="Text Placeholder 5"/>
          <p:cNvSpPr>
            <a:spLocks noGrp="1"/>
          </p:cNvSpPr>
          <p:nvPr>
            <p:ph type="body" sz="quarter" idx="10"/>
          </p:nvPr>
        </p:nvSpPr>
        <p:spPr>
          <a:xfrm>
            <a:off x="498830" y="2656406"/>
            <a:ext cx="3686856" cy="1694873"/>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773" y="1808309"/>
            <a:ext cx="3692847" cy="543119"/>
          </a:xfrm>
        </p:spPr>
        <p:txBody>
          <a:bodyPr anchor="t">
            <a:noAutofit/>
          </a:bodyPr>
          <a:lstStyle>
            <a:lvl1pPr algn="l">
              <a:defRPr sz="3600" b="0" cap="none" baseline="0">
                <a:solidFill>
                  <a:schemeClr val="accent2"/>
                </a:solidFill>
              </a:defRPr>
            </a:lvl1pPr>
          </a:lstStyle>
          <a:p>
            <a:r>
              <a:rPr lang="en-US" smtClean="0"/>
              <a:t>Click to edit Master title style</a:t>
            </a:r>
            <a:endParaRPr lang="en-GB" dirty="0"/>
          </a:p>
        </p:txBody>
      </p:sp>
      <p:sp>
        <p:nvSpPr>
          <p:cNvPr id="11"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6" name="Text Placeholder 5"/>
          <p:cNvSpPr>
            <a:spLocks noGrp="1"/>
          </p:cNvSpPr>
          <p:nvPr>
            <p:ph type="body" sz="quarter" idx="10"/>
          </p:nvPr>
        </p:nvSpPr>
        <p:spPr>
          <a:xfrm>
            <a:off x="487773" y="2368011"/>
            <a:ext cx="3692846" cy="3546221"/>
          </a:xfrm>
        </p:spPr>
        <p:txBody>
          <a:bodyPr>
            <a:noAutofit/>
          </a:bodyPr>
          <a:lstStyle>
            <a:lvl1pPr marL="0" indent="0">
              <a:buNone/>
              <a:defRPr sz="3600">
                <a:solidFill>
                  <a:srgbClr val="575757"/>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827066" y="1090532"/>
            <a:ext cx="6489048" cy="847437"/>
          </a:xfrm>
        </p:spPr>
        <p:txBody>
          <a:bodyPr/>
          <a:lstStyle>
            <a:lvl1pPr>
              <a:defRPr sz="2800">
                <a:solidFill>
                  <a:schemeClr val="accent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827066" y="2661332"/>
            <a:ext cx="6489048" cy="387198"/>
          </a:xfrm>
        </p:spPr>
        <p:txBody>
          <a:bodyPr>
            <a:normAutofit/>
          </a:bodyPr>
          <a:lstStyle>
            <a:lvl1pPr marL="0" indent="0" algn="l">
              <a:spcBef>
                <a:spcPts val="0"/>
              </a:spcBef>
              <a:buNone/>
              <a:defRPr sz="1400" b="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11" name="Text Placeholder 5"/>
          <p:cNvSpPr>
            <a:spLocks noGrp="1"/>
          </p:cNvSpPr>
          <p:nvPr>
            <p:ph type="body" sz="quarter" idx="10"/>
          </p:nvPr>
        </p:nvSpPr>
        <p:spPr>
          <a:xfrm>
            <a:off x="827066" y="1948765"/>
            <a:ext cx="6489048" cy="700213"/>
          </a:xfrm>
        </p:spPr>
        <p:txBody>
          <a:bodyPr>
            <a:noAutofit/>
          </a:bodyPr>
          <a:lstStyle>
            <a:lvl1pPr marL="0" indent="0">
              <a:buNone/>
              <a:defRPr sz="2800">
                <a:solidFill>
                  <a:schemeClr val="accent2"/>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2263" y="763227"/>
            <a:ext cx="11156332" cy="966814"/>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4" name="Title Placeholder 1"/>
          <p:cNvSpPr>
            <a:spLocks noGrp="1"/>
          </p:cNvSpPr>
          <p:nvPr>
            <p:ph type="title"/>
          </p:nvPr>
        </p:nvSpPr>
        <p:spPr>
          <a:xfrm>
            <a:off x="492263" y="294930"/>
            <a:ext cx="11156332" cy="46829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3177" y="1806189"/>
            <a:ext cx="11156332" cy="4524450"/>
          </a:xfrm>
        </p:spPr>
        <p:txBody>
          <a:bodyPr/>
          <a:lstStyle>
            <a:lvl1pPr marL="0" indent="0">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6"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2263" y="294930"/>
            <a:ext cx="11156332" cy="987656"/>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3177" y="1808309"/>
            <a:ext cx="11156332" cy="4533460"/>
          </a:xfrm>
        </p:spPr>
        <p:txBody>
          <a:bodyPr/>
          <a:lstStyle>
            <a:lvl1pPr marL="0" indent="0" algn="l">
              <a:buNone/>
              <a:defRPr/>
            </a:lvl1pPr>
            <a:lvl2pPr marL="266700" indent="-266700">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6"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2263" y="294930"/>
            <a:ext cx="11156332" cy="46829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92263" y="763227"/>
            <a:ext cx="11156332" cy="966814"/>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93177" y="1806189"/>
            <a:ext cx="5506344" cy="4524450"/>
          </a:xfrm>
        </p:spPr>
        <p:txBody>
          <a:bodyPr/>
          <a:lstStyle>
            <a:lvl4pPr marL="539750" indent="-27305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6"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6175933" y="1806189"/>
            <a:ext cx="5506344" cy="4524450"/>
          </a:xfrm>
        </p:spPr>
        <p:txBody>
          <a:bodyPr/>
          <a:lstStyle/>
          <a:p>
            <a:r>
              <a:rPr lang="en-US" dirty="0" smtClean="0"/>
              <a:t>Click icon to add chart</a:t>
            </a:r>
            <a:endParaRPr lang="en-GB"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i="1"/>
            </a:lvl3pPr>
            <a:lvl4pPr marL="539750" indent="-273050">
              <a:buFont typeface="Arial" pitchFamily="34" charset="0"/>
              <a:buChar char="−"/>
              <a:defRPr i="0"/>
            </a:lvl4pPr>
            <a:lvl5pPr marL="806450" indent="-2667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2263" y="294930"/>
            <a:ext cx="11156332" cy="46829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92263" y="763227"/>
            <a:ext cx="11156332" cy="966814"/>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490" y="2232500"/>
            <a:ext cx="5482403" cy="1795417"/>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2263" y="294930"/>
            <a:ext cx="11156332" cy="46829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92263" y="763227"/>
            <a:ext cx="11156332" cy="966814"/>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9" name="Text Placeholder 8"/>
          <p:cNvSpPr>
            <a:spLocks noGrp="1"/>
          </p:cNvSpPr>
          <p:nvPr>
            <p:ph type="body" sz="quarter" idx="14"/>
          </p:nvPr>
        </p:nvSpPr>
        <p:spPr>
          <a:xfrm>
            <a:off x="494491" y="1804976"/>
            <a:ext cx="5482403" cy="356278"/>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0" name="Content Placeholder 2"/>
          <p:cNvSpPr>
            <a:spLocks noGrp="1"/>
          </p:cNvSpPr>
          <p:nvPr>
            <p:ph idx="15"/>
          </p:nvPr>
        </p:nvSpPr>
        <p:spPr>
          <a:xfrm>
            <a:off x="494490" y="4476224"/>
            <a:ext cx="5482403" cy="1795417"/>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ext Placeholder 8"/>
          <p:cNvSpPr>
            <a:spLocks noGrp="1"/>
          </p:cNvSpPr>
          <p:nvPr>
            <p:ph type="body" sz="quarter" idx="16"/>
          </p:nvPr>
        </p:nvSpPr>
        <p:spPr>
          <a:xfrm>
            <a:off x="494491" y="4048700"/>
            <a:ext cx="5482403" cy="356278"/>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2" name="Content Placeholder 2"/>
          <p:cNvSpPr>
            <a:spLocks noGrp="1"/>
          </p:cNvSpPr>
          <p:nvPr>
            <p:ph idx="17"/>
          </p:nvPr>
        </p:nvSpPr>
        <p:spPr>
          <a:xfrm>
            <a:off x="6145800" y="2232500"/>
            <a:ext cx="5482403" cy="1795417"/>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8"/>
          <p:cNvSpPr>
            <a:spLocks noGrp="1"/>
          </p:cNvSpPr>
          <p:nvPr>
            <p:ph type="body" sz="quarter" idx="18"/>
          </p:nvPr>
        </p:nvSpPr>
        <p:spPr>
          <a:xfrm>
            <a:off x="6145800" y="1804976"/>
            <a:ext cx="5482403" cy="356278"/>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
        <p:nvSpPr>
          <p:cNvPr id="14" name="Content Placeholder 2"/>
          <p:cNvSpPr>
            <a:spLocks noGrp="1"/>
          </p:cNvSpPr>
          <p:nvPr>
            <p:ph idx="19"/>
          </p:nvPr>
        </p:nvSpPr>
        <p:spPr>
          <a:xfrm>
            <a:off x="6145800" y="4476224"/>
            <a:ext cx="5482403" cy="1795417"/>
          </a:xfrm>
        </p:spPr>
        <p:txBody>
          <a:bodyPr/>
          <a:lstStyle>
            <a:lvl1pPr marL="0" indent="0">
              <a:spcBef>
                <a:spcPts val="600"/>
              </a:spcBef>
              <a:buNone/>
              <a:defRPr b="0"/>
            </a:lvl1pPr>
            <a:lvl2pPr marL="271463" indent="-271463">
              <a:spcBef>
                <a:spcPts val="600"/>
              </a:spcBef>
              <a:buFont typeface="Arial" pitchFamily="34" charset="0"/>
              <a:buChar char="•"/>
              <a:tabLst/>
              <a:defRPr/>
            </a:lvl2pPr>
            <a:lvl3pPr marL="274638" indent="-274638">
              <a:spcBef>
                <a:spcPts val="600"/>
              </a:spcBef>
              <a:buFont typeface="Arial" pitchFamily="34" charset="0"/>
              <a:buChar char="•"/>
              <a:defRPr i="1"/>
            </a:lvl3pPr>
            <a:lvl4pPr marL="534988" indent="-263525">
              <a:spcBef>
                <a:spcPts val="600"/>
              </a:spcBef>
              <a:buFont typeface="Arial" pitchFamily="34" charset="0"/>
              <a:buChar char="−"/>
              <a:defRPr i="0"/>
            </a:lvl4pPr>
            <a:lvl5pPr marL="806450" indent="-271463">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8"/>
          <p:cNvSpPr>
            <a:spLocks noGrp="1"/>
          </p:cNvSpPr>
          <p:nvPr>
            <p:ph type="body" sz="quarter" idx="20"/>
          </p:nvPr>
        </p:nvSpPr>
        <p:spPr>
          <a:xfrm>
            <a:off x="6145800" y="4048700"/>
            <a:ext cx="5482403" cy="356278"/>
          </a:xfrm>
          <a:solidFill>
            <a:schemeClr val="accent3"/>
          </a:solidFill>
        </p:spPr>
        <p:txBody>
          <a:bodyPr anchor="ctr" anchorCtr="0"/>
          <a:lstStyle>
            <a:lvl1pPr marL="87313" indent="0">
              <a:buNone/>
              <a:defRPr>
                <a:solidFill>
                  <a:schemeClr val="bg1"/>
                </a:solidFill>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264" y="1804495"/>
            <a:ext cx="5398626" cy="4524953"/>
          </a:xfrm>
        </p:spPr>
        <p:txBody>
          <a:bodyPr/>
          <a:lstStyle>
            <a:lvl1pPr marL="0" indent="0">
              <a:buNone/>
              <a:defRPr b="0"/>
            </a:lvl1pPr>
            <a:lvl2pPr marL="266700" indent="-266700">
              <a:buFont typeface="Arial" pitchFamily="34" charset="0"/>
              <a:buChar char="•"/>
              <a:tabLst/>
              <a:defRPr/>
            </a:lvl2pPr>
            <a:lvl3pPr marL="266700" indent="-266700">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2264" y="294930"/>
            <a:ext cx="5398626" cy="46829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92264" y="763227"/>
            <a:ext cx="5398626" cy="966814"/>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19"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263" y="294931"/>
            <a:ext cx="11156332" cy="151232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92263" y="1804495"/>
            <a:ext cx="11156332" cy="4524953"/>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92264" y="6391519"/>
            <a:ext cx="10054362" cy="251358"/>
          </a:xfrm>
          <a:prstGeom prst="rect">
            <a:avLst/>
          </a:prstGeom>
        </p:spPr>
        <p:txBody>
          <a:bodyPr vert="horz" lIns="0" tIns="0" rIns="0" bIns="0" rtlCol="0" anchor="ctr" anchorCtr="0"/>
          <a:lstStyle>
            <a:lvl1pPr algn="l">
              <a:defRPr sz="800" b="0">
                <a:solidFill>
                  <a:srgbClr val="8C8C8C"/>
                </a:solidFill>
              </a:defRPr>
            </a:lvl1pPr>
          </a:lstStyle>
          <a:p>
            <a:r>
              <a:rPr lang="en-GB" dirty="0" smtClean="0"/>
              <a:t>Member Firms and DTTL: Insert appropriate copyright (Go Header &amp; Footer to edit this text)</a:t>
            </a:r>
            <a:endParaRPr lang="en-GB" dirty="0"/>
          </a:p>
        </p:txBody>
      </p:sp>
      <p:sp>
        <p:nvSpPr>
          <p:cNvPr id="8" name="Slide Number Placeholder 7"/>
          <p:cNvSpPr>
            <a:spLocks noGrp="1"/>
          </p:cNvSpPr>
          <p:nvPr>
            <p:ph type="sldNum" sz="quarter" idx="4"/>
          </p:nvPr>
        </p:nvSpPr>
        <p:spPr>
          <a:xfrm>
            <a:off x="10603032" y="6391519"/>
            <a:ext cx="1053505" cy="251358"/>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77" r:id="rId3"/>
    <p:sldLayoutId id="2147483650" r:id="rId4"/>
    <p:sldLayoutId id="2147483678" r:id="rId5"/>
    <p:sldLayoutId id="2147483674" r:id="rId6"/>
    <p:sldLayoutId id="2147483660" r:id="rId7"/>
    <p:sldLayoutId id="2147483679" r:id="rId8"/>
    <p:sldLayoutId id="2147483672" r:id="rId9"/>
    <p:sldLayoutId id="2147483673" r:id="rId10"/>
    <p:sldLayoutId id="2147483671" r:id="rId11"/>
    <p:sldLayoutId id="2147483675" r:id="rId12"/>
    <p:sldLayoutId id="2147483676" r:id="rId13"/>
    <p:sldLayoutId id="2147483663" r:id="rId14"/>
    <p:sldLayoutId id="2147483665" r:id="rId15"/>
    <p:sldLayoutId id="2147483651" r:id="rId16"/>
    <p:sldLayoutId id="2147483680" r:id="rId17"/>
    <p:sldLayoutId id="2147483681" r:id="rId18"/>
    <p:sldLayoutId id="2147483669" r:id="rId19"/>
    <p:sldLayoutId id="2147483670" r:id="rId20"/>
    <p:sldLayoutId id="2147483652" r:id="rId21"/>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9.gif"/><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8325" y="2408881"/>
            <a:ext cx="7072794" cy="840255"/>
          </a:xfrm>
        </p:spPr>
        <p:txBody>
          <a:bodyPr/>
          <a:lstStyle/>
          <a:p>
            <a:r>
              <a:rPr lang="en-GB" sz="3600" dirty="0" smtClean="0"/>
              <a:t>District </a:t>
            </a:r>
            <a:r>
              <a:rPr lang="en-GB" sz="3600" dirty="0" smtClean="0"/>
              <a:t>1-A </a:t>
            </a:r>
            <a:r>
              <a:rPr lang="en-GB" sz="3600" dirty="0" smtClean="0"/>
              <a:t>Region and Zone </a:t>
            </a:r>
            <a:r>
              <a:rPr lang="en-GB" sz="3600" dirty="0" smtClean="0"/>
              <a:t>Chair</a:t>
            </a:r>
            <a:br>
              <a:rPr lang="en-GB" sz="3600" dirty="0" smtClean="0"/>
            </a:br>
            <a:r>
              <a:rPr lang="en-GB" sz="3200" dirty="0" smtClean="0"/>
              <a:t>Overview of </a:t>
            </a:r>
            <a:r>
              <a:rPr lang="en-GB" sz="3200" dirty="0" smtClean="0"/>
              <a:t>Roles and Responsibilities</a:t>
            </a:r>
            <a:endParaRPr lang="en-GB" sz="3200" dirty="0"/>
          </a:p>
        </p:txBody>
      </p:sp>
      <p:sp>
        <p:nvSpPr>
          <p:cNvPr id="8" name="Text Placeholder 13"/>
          <p:cNvSpPr>
            <a:spLocks noGrp="1"/>
          </p:cNvSpPr>
          <p:nvPr>
            <p:ph type="body" sz="quarter" idx="10"/>
          </p:nvPr>
        </p:nvSpPr>
        <p:spPr>
          <a:xfrm>
            <a:off x="608325" y="3572669"/>
            <a:ext cx="6157529" cy="705501"/>
          </a:xfrm>
        </p:spPr>
        <p:txBody>
          <a:bodyPr/>
          <a:lstStyle/>
          <a:p>
            <a:r>
              <a:rPr lang="en-GB" sz="3200" dirty="0" smtClean="0"/>
              <a:t>Every Lion Counts</a:t>
            </a:r>
            <a:endParaRPr lang="en-GB" sz="3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3" y="493179"/>
            <a:ext cx="1371600" cy="1295401"/>
          </a:xfrm>
          <a:prstGeom prst="rect">
            <a:avLst/>
          </a:prstGeom>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2273" b="100000" l="909" r="100000">
                        <a14:foregroundMark x1="14242" y1="37987" x2="14242" y2="37987"/>
                        <a14:foregroundMark x1="86970" y1="37338" x2="86970" y2="37338"/>
                        <a14:backgroundMark x1="14545" y1="7143" x2="14545" y2="7143"/>
                        <a14:backgroundMark x1="90606" y1="8766" x2="90606" y2="8766"/>
                      </a14:backgroundRemoval>
                    </a14:imgEffect>
                  </a14:imgLayer>
                </a14:imgProps>
              </a:ext>
              <a:ext uri="{28A0092B-C50C-407E-A947-70E740481C1C}">
                <a14:useLocalDpi xmlns:a14="http://schemas.microsoft.com/office/drawing/2010/main" val="0"/>
              </a:ext>
            </a:extLst>
          </a:blip>
          <a:stretch>
            <a:fillRect/>
          </a:stretch>
        </p:blipFill>
        <p:spPr>
          <a:xfrm>
            <a:off x="7683759" y="2408881"/>
            <a:ext cx="4114800" cy="3840481"/>
          </a:xfrm>
          <a:prstGeom prst="rect">
            <a:avLst/>
          </a:prstGeom>
        </p:spPr>
      </p:pic>
    </p:spTree>
    <p:extLst>
      <p:ext uri="{BB962C8B-B14F-4D97-AF65-F5344CB8AC3E}">
        <p14:creationId xmlns:p14="http://schemas.microsoft.com/office/powerpoint/2010/main" val="32556117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Communications</a:t>
            </a:r>
            <a:br>
              <a:rPr lang="en-US" sz="3200" dirty="0" smtClean="0">
                <a:solidFill>
                  <a:srgbClr val="81BC00"/>
                </a:solidFill>
              </a:rPr>
            </a:br>
            <a:r>
              <a:rPr lang="en-US" sz="2800" dirty="0" smtClean="0">
                <a:solidFill>
                  <a:srgbClr val="575757"/>
                </a:solidFill>
              </a:rPr>
              <a:t>Receiving Information</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10</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Monthly Membership &amp; PU-101 Reporting</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Newsletters</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Events and Meeting Notifications</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Notification of planned Governor’s visit</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Problems and / or </a:t>
            </a:r>
            <a:r>
              <a:rPr lang="en-US" sz="1800" dirty="0" smtClean="0">
                <a:solidFill>
                  <a:srgbClr val="575757"/>
                </a:solidFill>
                <a:cs typeface="Calibri" pitchFamily="34" charset="0"/>
              </a:rPr>
              <a:t>Concerns</a:t>
            </a:r>
            <a:endParaRPr lang="en-US" sz="1800" dirty="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24323334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Communications</a:t>
            </a:r>
            <a:br>
              <a:rPr lang="en-US" sz="3200" dirty="0" smtClean="0">
                <a:solidFill>
                  <a:srgbClr val="81BC00"/>
                </a:solidFill>
              </a:rPr>
            </a:br>
            <a:r>
              <a:rPr lang="en-US" sz="2800" dirty="0" smtClean="0">
                <a:solidFill>
                  <a:srgbClr val="575757"/>
                </a:solidFill>
              </a:rPr>
              <a:t>Club Reporting</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11</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The Monthly Membership Report (MMR) is used by every Lions club to report monthly information regarding membership changes.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a:t>
            </a:r>
            <a:r>
              <a:rPr lang="en-US" sz="1800" dirty="0">
                <a:solidFill>
                  <a:srgbClr val="575757"/>
                </a:solidFill>
                <a:cs typeface="Calibri" pitchFamily="34" charset="0"/>
              </a:rPr>
              <a:t>report is submitted to Lion Clubs International either online through the web monthly membership reporting site (WMMR) on the association’s Web site, by mail or fax. A password is required to use the WMMR site. Questions can be directed to wmmr@lionsclubs.org.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a:t>
            </a:r>
            <a:r>
              <a:rPr lang="en-US" sz="1800" dirty="0">
                <a:solidFill>
                  <a:srgbClr val="575757"/>
                </a:solidFill>
                <a:cs typeface="Calibri" pitchFamily="34" charset="0"/>
              </a:rPr>
              <a:t>electronic version of the Monthly Membership Report (WMMR) must be filed by </a:t>
            </a:r>
            <a:r>
              <a:rPr lang="en-US" sz="1800" dirty="0" smtClean="0">
                <a:solidFill>
                  <a:srgbClr val="575757"/>
                </a:solidFill>
                <a:cs typeface="Calibri" pitchFamily="34" charset="0"/>
              </a:rPr>
              <a:t>12:00 a.m. </a:t>
            </a:r>
            <a:r>
              <a:rPr lang="en-US" sz="1800" dirty="0">
                <a:solidFill>
                  <a:srgbClr val="575757"/>
                </a:solidFill>
                <a:cs typeface="Calibri" pitchFamily="34" charset="0"/>
              </a:rPr>
              <a:t>Central Standard Time, by the last day of the current month.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a:t>
            </a:r>
            <a:r>
              <a:rPr lang="en-US" sz="1800" dirty="0">
                <a:solidFill>
                  <a:srgbClr val="575757"/>
                </a:solidFill>
                <a:cs typeface="Calibri" pitchFamily="34" charset="0"/>
              </a:rPr>
              <a:t>paper report has three identical sheets; the first one is mailed to International Headquarters, the second to the district designee, and the third is kept in the club’s own file.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a:t>
            </a:r>
            <a:r>
              <a:rPr lang="en-US" sz="1800" dirty="0">
                <a:solidFill>
                  <a:srgbClr val="575757"/>
                </a:solidFill>
                <a:cs typeface="Calibri" pitchFamily="34" charset="0"/>
              </a:rPr>
              <a:t>paper version of the Monthly Membership Report must be received at Lion Clubs International by the 20th of the current month.</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26709716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Communications</a:t>
            </a:r>
            <a:br>
              <a:rPr lang="en-US" sz="3200" dirty="0" smtClean="0">
                <a:solidFill>
                  <a:srgbClr val="81BC00"/>
                </a:solidFill>
              </a:rPr>
            </a:br>
            <a:r>
              <a:rPr lang="en-US" sz="2800" dirty="0" smtClean="0">
                <a:solidFill>
                  <a:srgbClr val="575757"/>
                </a:solidFill>
              </a:rPr>
              <a:t>Club Reporting</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12</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Club Secretaries MUST submit monthly membership reports to</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Lions </a:t>
            </a:r>
            <a:r>
              <a:rPr lang="en-US" sz="1800" dirty="0">
                <a:solidFill>
                  <a:srgbClr val="575757"/>
                </a:solidFill>
                <a:cs typeface="Calibri" pitchFamily="34" charset="0"/>
              </a:rPr>
              <a:t>Clubs international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And </a:t>
            </a:r>
            <a:r>
              <a:rPr lang="en-US" sz="1800" dirty="0">
                <a:solidFill>
                  <a:srgbClr val="575757"/>
                </a:solidFill>
                <a:cs typeface="Calibri" pitchFamily="34" charset="0"/>
              </a:rPr>
              <a:t>keep one copy for the Clubs Files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Reports </a:t>
            </a:r>
            <a:r>
              <a:rPr lang="en-US" sz="1800" dirty="0">
                <a:solidFill>
                  <a:srgbClr val="575757"/>
                </a:solidFill>
                <a:cs typeface="Calibri" pitchFamily="34" charset="0"/>
              </a:rPr>
              <a:t>must be filed monthly even if there are NO Changes from the previous month</a:t>
            </a:r>
            <a:r>
              <a:rPr lang="en-US" sz="1800" dirty="0" smtClean="0">
                <a:solidFill>
                  <a:srgbClr val="575757"/>
                </a:solidFill>
                <a:cs typeface="Calibri" pitchFamily="34" charset="0"/>
              </a:rPr>
              <a:t>!</a:t>
            </a:r>
            <a:endParaRPr lang="en-US" sz="1800" dirty="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28096877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Communications</a:t>
            </a:r>
            <a:br>
              <a:rPr lang="en-US" sz="3200" dirty="0" smtClean="0">
                <a:solidFill>
                  <a:srgbClr val="81BC00"/>
                </a:solidFill>
              </a:rPr>
            </a:br>
            <a:r>
              <a:rPr lang="en-US" sz="2800" dirty="0" smtClean="0">
                <a:solidFill>
                  <a:srgbClr val="575757"/>
                </a:solidFill>
              </a:rPr>
              <a:t>New Club Officer Reporting</a:t>
            </a: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13</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PU-101 forms are due by May 15</a:t>
            </a:r>
            <a:r>
              <a:rPr lang="en-US" sz="1800" baseline="30000" dirty="0" smtClean="0">
                <a:solidFill>
                  <a:srgbClr val="575757"/>
                </a:solidFill>
                <a:cs typeface="Calibri" pitchFamily="34" charset="0"/>
              </a:rPr>
              <a:t>th</a:t>
            </a: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785" y="82141"/>
            <a:ext cx="5205152" cy="673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1610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Communications</a:t>
            </a:r>
            <a:br>
              <a:rPr lang="en-US" sz="3200" dirty="0" smtClean="0">
                <a:solidFill>
                  <a:srgbClr val="81BC00"/>
                </a:solidFill>
              </a:rPr>
            </a:br>
            <a:r>
              <a:rPr lang="en-US" sz="2800" dirty="0" smtClean="0">
                <a:solidFill>
                  <a:srgbClr val="575757"/>
                </a:solidFill>
              </a:rPr>
              <a:t>Annual Activity Report</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14</a:t>
            </a:fld>
            <a:endParaRPr lang="en-GB" dirty="0"/>
          </a:p>
        </p:txBody>
      </p:sp>
      <p:sp>
        <p:nvSpPr>
          <p:cNvPr id="1271" name="Text Placeholder 2"/>
          <p:cNvSpPr txBox="1">
            <a:spLocks/>
          </p:cNvSpPr>
          <p:nvPr/>
        </p:nvSpPr>
        <p:spPr>
          <a:xfrm>
            <a:off x="442119" y="1591469"/>
            <a:ext cx="6060068"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The annual activity reports have a direct impact on the funding Lions Clubs International receive from benefactors such as Bill and Melinda Gates. </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7" name="Picture 2" descr="D:\junk\annual repor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2204" y="638163"/>
            <a:ext cx="4273698" cy="5100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uthorized User\AppData\Local\Microsoft\Windows\Temporary Internet Files\Content.IE5\EG1RY5O8\global_teamwork_holding_hands_500_clr_187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61319" y="2886869"/>
            <a:ext cx="2948781" cy="29487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6883" y="5215878"/>
            <a:ext cx="2943434" cy="523220"/>
          </a:xfrm>
          <a:prstGeom prst="rect">
            <a:avLst/>
          </a:prstGeom>
          <a:noFill/>
        </p:spPr>
        <p:txBody>
          <a:bodyPr wrap="none" rtlCol="0">
            <a:spAutoFit/>
          </a:bodyPr>
          <a:lstStyle/>
          <a:p>
            <a:r>
              <a:rPr lang="en-US" sz="2800" dirty="0" smtClean="0">
                <a:solidFill>
                  <a:srgbClr val="336699"/>
                </a:solidFill>
              </a:rPr>
              <a:t>Measles Initiative</a:t>
            </a:r>
            <a:endParaRPr lang="en-US" sz="2800" dirty="0">
              <a:solidFill>
                <a:srgbClr val="336699"/>
              </a:solidFill>
            </a:endParaRPr>
          </a:p>
        </p:txBody>
      </p:sp>
    </p:spTree>
    <p:extLst>
      <p:ext uri="{BB962C8B-B14F-4D97-AF65-F5344CB8AC3E}">
        <p14:creationId xmlns:p14="http://schemas.microsoft.com/office/powerpoint/2010/main" val="288574042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Zone Chair responsibilities</a:t>
            </a:r>
            <a:br>
              <a:rPr lang="en-US" sz="3200" dirty="0" smtClean="0">
                <a:solidFill>
                  <a:srgbClr val="81BC00"/>
                </a:solidFill>
              </a:rPr>
            </a:br>
            <a:r>
              <a:rPr lang="en-US" sz="2800" dirty="0" smtClean="0">
                <a:solidFill>
                  <a:srgbClr val="575757"/>
                </a:solidFill>
              </a:rPr>
              <a:t>The Rule of Three</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15</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Zone Chairs are required to make at least three visits to the Clubs in their zone throughout the year</a:t>
            </a:r>
          </a:p>
          <a:p>
            <a:pPr>
              <a:lnSpc>
                <a:spcPct val="117000"/>
              </a:lnSpc>
              <a:spcAft>
                <a:spcPts val="600"/>
              </a:spcAft>
            </a:pPr>
            <a:r>
              <a:rPr lang="en-US" sz="1800" dirty="0" smtClean="0">
                <a:solidFill>
                  <a:srgbClr val="575757"/>
                </a:solidFill>
                <a:cs typeface="Calibri" pitchFamily="34" charset="0"/>
              </a:rPr>
              <a:t>Some suggestions include:</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Delivering the District directory</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Attending the Governor’s Official Club visit</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Participating in a Club activity or service project</a:t>
            </a:r>
          </a:p>
          <a:p>
            <a:pPr marL="285750" indent="-285750">
              <a:lnSpc>
                <a:spcPct val="117000"/>
              </a:lnSpc>
              <a:spcAft>
                <a:spcPts val="600"/>
              </a:spcAft>
              <a:buFont typeface="Arial" panose="020B0604020202020204" pitchFamily="34" charset="0"/>
              <a:buChar char="•"/>
            </a:pPr>
            <a:endParaRPr lang="en-US" sz="1800" dirty="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Note: If you’re unsure of what to wear, just ask</a:t>
            </a: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7" name="Picture 4" descr="http://t0.gstatic.com/images?q=tbn:ANd9GcRatiU3zJPy7O9CfYxv_7wOX-6UL-StAhHnnd-mYskDCk_hMis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4119" y="1826814"/>
            <a:ext cx="2628900" cy="1743076"/>
          </a:xfrm>
          <a:prstGeom prst="rect">
            <a:avLst/>
          </a:prstGeom>
          <a:noFill/>
          <a:ln>
            <a:solidFill>
              <a:srgbClr val="336699"/>
            </a:solidFill>
          </a:ln>
          <a:extLst>
            <a:ext uri="{909E8E84-426E-40DD-AFC4-6F175D3DCCD1}">
              <a14:hiddenFill xmlns:a14="http://schemas.microsoft.com/office/drawing/2010/main">
                <a:solidFill>
                  <a:srgbClr val="FFFFFF"/>
                </a:solidFill>
              </a14:hiddenFill>
            </a:ext>
          </a:extLst>
        </p:spPr>
      </p:pic>
      <p:pic>
        <p:nvPicPr>
          <p:cNvPr id="6" name="Picture 2" descr="http://t3.gstatic.com/images?q=tbn:ANd9GcSr8KdYuiR5hdjRKm2rJYqcrdLzQoWWNDiMeu6iFQTKI5yjxnk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2373" y="2832100"/>
            <a:ext cx="2619375" cy="1743076"/>
          </a:xfrm>
          <a:prstGeom prst="rect">
            <a:avLst/>
          </a:prstGeom>
          <a:noFill/>
          <a:ln>
            <a:solidFill>
              <a:srgbClr val="336699"/>
            </a:solidFill>
          </a:ln>
          <a:extLst>
            <a:ext uri="{909E8E84-426E-40DD-AFC4-6F175D3DCCD1}">
              <a14:hiddenFill xmlns:a14="http://schemas.microsoft.com/office/drawing/2010/main">
                <a:solidFill>
                  <a:srgbClr val="FFFFFF"/>
                </a:solidFill>
              </a14:hiddenFill>
            </a:ext>
          </a:extLst>
        </p:spPr>
      </p:pic>
      <p:pic>
        <p:nvPicPr>
          <p:cNvPr id="8" name="Picture 8" descr="http://t0.gstatic.com/images?q=tbn:ANd9GcR_XgovsJnaoi6VpfnXJZ7-klb2os6YtHtpddAgAInS3MrbWPg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4623" y="4058444"/>
            <a:ext cx="2095500" cy="2181225"/>
          </a:xfrm>
          <a:prstGeom prst="rect">
            <a:avLst/>
          </a:prstGeom>
          <a:noFill/>
          <a:ln>
            <a:solidFill>
              <a:srgbClr val="3366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50261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Zone Chair responsibilities</a:t>
            </a:r>
            <a:br>
              <a:rPr lang="en-US" sz="3200" dirty="0" smtClean="0">
                <a:solidFill>
                  <a:srgbClr val="81BC00"/>
                </a:solidFill>
              </a:rPr>
            </a:br>
            <a:r>
              <a:rPr lang="en-US" sz="2800" dirty="0" smtClean="0">
                <a:solidFill>
                  <a:srgbClr val="575757"/>
                </a:solidFill>
              </a:rPr>
              <a:t>Governor’s Official Club Visit</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16</a:t>
            </a:fld>
            <a:endParaRPr lang="en-GB" dirty="0"/>
          </a:p>
        </p:txBody>
      </p:sp>
      <p:sp>
        <p:nvSpPr>
          <p:cNvPr id="1271" name="Text Placeholder 2"/>
          <p:cNvSpPr txBox="1">
            <a:spLocks/>
          </p:cNvSpPr>
          <p:nvPr/>
        </p:nvSpPr>
        <p:spPr>
          <a:xfrm>
            <a:off x="442119" y="1591469"/>
            <a:ext cx="7772400" cy="4877594"/>
          </a:xfrm>
          <a:prstGeom prst="rect">
            <a:avLst/>
          </a:prstGeom>
        </p:spPr>
        <p:txBody>
          <a:bodyPr vert="horz" lIns="0" tIns="0" rIns="0" bIns="0" rtlCol="0">
            <a:normAutofit fontScale="92500" lnSpcReduction="10000"/>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Zone and Region Chairs should both be in attendance and help with adherence to proper etiquette</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Business attire is required</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Governor is the entire program (no Club business)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Governor’s </a:t>
            </a:r>
            <a:r>
              <a:rPr lang="en-US" sz="1800" dirty="0">
                <a:solidFill>
                  <a:srgbClr val="575757"/>
                </a:solidFill>
                <a:cs typeface="Calibri" pitchFamily="34" charset="0"/>
              </a:rPr>
              <a:t>Invitation should be in </a:t>
            </a:r>
            <a:r>
              <a:rPr lang="en-US" sz="1800" dirty="0" smtClean="0">
                <a:solidFill>
                  <a:srgbClr val="575757"/>
                </a:solidFill>
                <a:cs typeface="Calibri" pitchFamily="34" charset="0"/>
              </a:rPr>
              <a:t>writing</a:t>
            </a:r>
            <a:endParaRPr lang="en-US" sz="1800" dirty="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Head table seating protocol should be observed</a:t>
            </a:r>
            <a:endParaRPr lang="en-US" sz="1800" dirty="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Introduce the Governor</a:t>
            </a:r>
            <a:endParaRPr lang="en-US" sz="1800" dirty="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Governor and </a:t>
            </a:r>
            <a:r>
              <a:rPr lang="en-US" sz="1800" dirty="0" smtClean="0">
                <a:solidFill>
                  <a:srgbClr val="575757"/>
                </a:solidFill>
                <a:cs typeface="Calibri" pitchFamily="34" charset="0"/>
              </a:rPr>
              <a:t>raffles = NO</a:t>
            </a:r>
            <a:endParaRPr lang="en-US" sz="1800" dirty="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What does the Club want the Governor to do?</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Address the group</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Install officers</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Induct new members</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Present awards</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Anything else</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5319" y="2488105"/>
            <a:ext cx="3846258" cy="3084321"/>
          </a:xfrm>
          <a:prstGeom prst="rect">
            <a:avLst/>
          </a:prstGeom>
        </p:spPr>
      </p:pic>
    </p:spTree>
    <p:extLst>
      <p:ext uri="{BB962C8B-B14F-4D97-AF65-F5344CB8AC3E}">
        <p14:creationId xmlns:p14="http://schemas.microsoft.com/office/powerpoint/2010/main" val="24685663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Zone Chair responsibilities</a:t>
            </a:r>
            <a:br>
              <a:rPr lang="en-US" sz="3200" dirty="0" smtClean="0">
                <a:solidFill>
                  <a:srgbClr val="81BC00"/>
                </a:solidFill>
              </a:rPr>
            </a:br>
            <a:r>
              <a:rPr lang="en-US" sz="2800" dirty="0" smtClean="0">
                <a:solidFill>
                  <a:srgbClr val="575757"/>
                </a:solidFill>
              </a:rPr>
              <a:t>Governor’s Official Club Visit</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17</a:t>
            </a:fld>
            <a:endParaRPr lang="en-GB" dirty="0"/>
          </a:p>
        </p:txBody>
      </p:sp>
      <p:sp>
        <p:nvSpPr>
          <p:cNvPr id="1271" name="Text Placeholder 2"/>
          <p:cNvSpPr txBox="1">
            <a:spLocks/>
          </p:cNvSpPr>
          <p:nvPr/>
        </p:nvSpPr>
        <p:spPr>
          <a:xfrm>
            <a:off x="442119" y="1591469"/>
            <a:ext cx="67818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Governor should be properly introduced</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After the Governor is introduced, the audience should stand and applaud</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 donation should be made to the Governor’s charities</a:t>
            </a:r>
          </a:p>
          <a:p>
            <a:pPr>
              <a:lnSpc>
                <a:spcPct val="117000"/>
              </a:lnSpc>
              <a:spcAft>
                <a:spcPts val="600"/>
              </a:spcAft>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113" y="2488105"/>
            <a:ext cx="3846258" cy="3084321"/>
          </a:xfrm>
          <a:prstGeom prst="rect">
            <a:avLst/>
          </a:prstGeom>
        </p:spPr>
      </p:pic>
    </p:spTree>
    <p:extLst>
      <p:ext uri="{BB962C8B-B14F-4D97-AF65-F5344CB8AC3E}">
        <p14:creationId xmlns:p14="http://schemas.microsoft.com/office/powerpoint/2010/main" val="17830327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Region Chairs</a:t>
            </a: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18</a:t>
            </a:fld>
            <a:endParaRPr lang="en-GB" dirty="0"/>
          </a:p>
        </p:txBody>
      </p:sp>
    </p:spTree>
    <p:extLst>
      <p:ext uri="{BB962C8B-B14F-4D97-AF65-F5344CB8AC3E}">
        <p14:creationId xmlns:p14="http://schemas.microsoft.com/office/powerpoint/2010/main" val="23495986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Region Chair Responsibilities</a:t>
            </a:r>
            <a:br>
              <a:rPr lang="en-US" sz="3200" dirty="0" smtClean="0">
                <a:solidFill>
                  <a:srgbClr val="81BC00"/>
                </a:solidFill>
              </a:rPr>
            </a:br>
            <a:r>
              <a:rPr lang="en-US" sz="2800" dirty="0" smtClean="0">
                <a:solidFill>
                  <a:srgbClr val="575757"/>
                </a:solidFill>
              </a:rPr>
              <a:t>The Team Builders</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19</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Verify that every club has their District 1A Directory by August 31</a:t>
            </a:r>
            <a:r>
              <a:rPr lang="en-US" sz="1800" baseline="30000" dirty="0" smtClean="0">
                <a:solidFill>
                  <a:srgbClr val="575757"/>
                </a:solidFill>
                <a:cs typeface="Calibri" pitchFamily="34" charset="0"/>
              </a:rPr>
              <a:t>st</a:t>
            </a:r>
            <a:endParaRPr lang="en-US" sz="1800" dirty="0" smtClean="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Resolve issues with clubs who have over due debt</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Support your Zone Chair by attending Governor’s Official Club Visits</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3203112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5104" y="1808309"/>
            <a:ext cx="11686734" cy="970655"/>
          </a:xfrm>
        </p:spPr>
        <p:txBody>
          <a:bodyPr/>
          <a:lstStyle/>
          <a:p>
            <a:r>
              <a:rPr lang="en-US" dirty="0" smtClean="0"/>
              <a:t>District Governor Ernie Lapid</a:t>
            </a:r>
            <a:br>
              <a:rPr lang="en-US" dirty="0" smtClean="0"/>
            </a:br>
            <a:r>
              <a:rPr lang="en-US" sz="4800" dirty="0" smtClean="0"/>
              <a:t>2016-2017 Goals and Action Plan</a:t>
            </a:r>
            <a:endParaRPr lang="en-US" sz="5400" dirty="0">
              <a:solidFill>
                <a:schemeClr val="bg1"/>
              </a:solidFill>
            </a:endParaRPr>
          </a:p>
        </p:txBody>
      </p:sp>
      <p:sp>
        <p:nvSpPr>
          <p:cNvPr id="4" name="Slide Number Placeholder 3"/>
          <p:cNvSpPr>
            <a:spLocks noGrp="1"/>
          </p:cNvSpPr>
          <p:nvPr>
            <p:ph type="sldNum" sz="quarter" idx="4"/>
          </p:nvPr>
        </p:nvSpPr>
        <p:spPr/>
        <p:txBody>
          <a:bodyPr/>
          <a:lstStyle/>
          <a:p>
            <a:fld id="{95CC1D26-A9BD-4BDE-BDD9-08EDBAE96860}" type="slidenum">
              <a:rPr lang="en-GB" smtClean="0"/>
              <a:pPr/>
              <a:t>2</a:t>
            </a:fld>
            <a:endParaRPr lang="en-GB" dirty="0"/>
          </a:p>
        </p:txBody>
      </p:sp>
    </p:spTree>
    <p:extLst>
      <p:ext uri="{BB962C8B-B14F-4D97-AF65-F5344CB8AC3E}">
        <p14:creationId xmlns:p14="http://schemas.microsoft.com/office/powerpoint/2010/main" val="377689689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Region Chair Responsibilities</a:t>
            </a:r>
            <a:br>
              <a:rPr lang="en-US" sz="3200" dirty="0" smtClean="0">
                <a:solidFill>
                  <a:srgbClr val="81BC00"/>
                </a:solidFill>
              </a:rPr>
            </a:br>
            <a:r>
              <a:rPr lang="en-US" sz="2800" dirty="0" smtClean="0">
                <a:solidFill>
                  <a:srgbClr val="575757"/>
                </a:solidFill>
              </a:rPr>
              <a:t>Region Meetings</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20</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Hold a minimum of three Region meetings per year</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Region meetings are the perfect opportunity for: </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Building friendships</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Exchanging ideas</a:t>
            </a:r>
          </a:p>
          <a:p>
            <a:pPr marL="625475" lvl="2"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Engaging in moderate bragging</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Ideas for guest speakers:</a:t>
            </a:r>
          </a:p>
          <a:p>
            <a:pPr marL="625475"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District Governor/Vice District Governors</a:t>
            </a:r>
          </a:p>
          <a:p>
            <a:pPr marL="625475"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Informational Speakers</a:t>
            </a:r>
          </a:p>
          <a:p>
            <a:pPr marL="625475"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New Members</a:t>
            </a:r>
          </a:p>
          <a:p>
            <a:pPr marL="625475"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GMT/GLT Coordinators</a:t>
            </a:r>
          </a:p>
          <a:p>
            <a:pPr marL="625475"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Motivational Speakers</a:t>
            </a:r>
          </a:p>
          <a:p>
            <a:pPr marL="625475"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Other Region/Activity Chairs</a:t>
            </a: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35015472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Region Chair Responsibilities</a:t>
            </a:r>
            <a:br>
              <a:rPr lang="en-US" sz="3200" dirty="0" smtClean="0">
                <a:solidFill>
                  <a:srgbClr val="81BC00"/>
                </a:solidFill>
              </a:rPr>
            </a:br>
            <a:r>
              <a:rPr lang="en-US" sz="2800" dirty="0" smtClean="0">
                <a:solidFill>
                  <a:srgbClr val="575757"/>
                </a:solidFill>
              </a:rPr>
              <a:t>Region Meetings</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21</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Publicize your Region Meetings: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District 1A Website, Lion Dawn Grogan is the webmaster</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District 1A Newsletter</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MD1 (State) Newsletter</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District 1A Lions View magazine</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42034449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Nurturing Leaders</a:t>
            </a: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22</a:t>
            </a:fld>
            <a:endParaRPr lang="en-GB" dirty="0"/>
          </a:p>
        </p:txBody>
      </p:sp>
    </p:spTree>
    <p:extLst>
      <p:ext uri="{BB962C8B-B14F-4D97-AF65-F5344CB8AC3E}">
        <p14:creationId xmlns:p14="http://schemas.microsoft.com/office/powerpoint/2010/main" val="45762016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Nurturing Leaders</a:t>
            </a:r>
            <a:br>
              <a:rPr lang="en-US" sz="3200" dirty="0" smtClean="0">
                <a:solidFill>
                  <a:srgbClr val="81BC00"/>
                </a:solidFill>
              </a:rPr>
            </a:br>
            <a:r>
              <a:rPr lang="en-US" sz="2800" dirty="0" smtClean="0">
                <a:solidFill>
                  <a:srgbClr val="575757"/>
                </a:solidFill>
              </a:rPr>
              <a:t>Leadership Initiative Program</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23</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Sponsored by the GLT and led by instructors Lion Jan Barber and Lion Frank Kirar, the LIP Program is helping to develop the leaders of District 1A.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The LIP program has an impressive list of graduates who are active in the District.</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38135978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Information Resources</a:t>
            </a: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24</a:t>
            </a:fld>
            <a:endParaRPr lang="en-GB" dirty="0"/>
          </a:p>
        </p:txBody>
      </p:sp>
    </p:spTree>
    <p:extLst>
      <p:ext uri="{BB962C8B-B14F-4D97-AF65-F5344CB8AC3E}">
        <p14:creationId xmlns:p14="http://schemas.microsoft.com/office/powerpoint/2010/main" val="268828668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Information Resources</a:t>
            </a:r>
            <a:br>
              <a:rPr lang="en-US" sz="3200" dirty="0" smtClean="0">
                <a:solidFill>
                  <a:srgbClr val="81BC00"/>
                </a:solidFill>
              </a:rPr>
            </a:br>
            <a:r>
              <a:rPr lang="en-US" sz="2800" dirty="0" smtClean="0">
                <a:solidFill>
                  <a:srgbClr val="575757"/>
                </a:solidFill>
              </a:rPr>
              <a:t>Global Membership Team</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25</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Provide District Lions with the tools and knowledge to attain District Membership Goals.</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Closely interact with Region Chairs, and Zone Chairs sharing new Membership tools and information.</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Promote Club participation in the CEP program.</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Provide District Lions Clubs with Facilitators to effectively present the CEP program.</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GMT </a:t>
            </a:r>
            <a:r>
              <a:rPr lang="en-US" sz="1800" dirty="0" smtClean="0">
                <a:solidFill>
                  <a:srgbClr val="575757"/>
                </a:solidFill>
                <a:cs typeface="Calibri" pitchFamily="34" charset="0"/>
              </a:rPr>
              <a:t>Coordinator: </a:t>
            </a:r>
            <a:r>
              <a:rPr lang="en-US" sz="1800" b="1" dirty="0" smtClean="0">
                <a:solidFill>
                  <a:srgbClr val="575757"/>
                </a:solidFill>
                <a:cs typeface="Calibri" pitchFamily="34" charset="0"/>
              </a:rPr>
              <a:t>Lion </a:t>
            </a:r>
            <a:r>
              <a:rPr lang="en-US" sz="1800" b="1" dirty="0">
                <a:solidFill>
                  <a:srgbClr val="575757"/>
                </a:solidFill>
                <a:cs typeface="Calibri" pitchFamily="34" charset="0"/>
              </a:rPr>
              <a:t>Harold Burkett, PDG</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370528307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Information Resources</a:t>
            </a:r>
            <a:br>
              <a:rPr lang="en-US" sz="3200" dirty="0" smtClean="0">
                <a:solidFill>
                  <a:srgbClr val="81BC00"/>
                </a:solidFill>
              </a:rPr>
            </a:br>
            <a:r>
              <a:rPr lang="en-US" sz="2800" dirty="0" smtClean="0">
                <a:solidFill>
                  <a:srgbClr val="575757"/>
                </a:solidFill>
              </a:rPr>
              <a:t>Global Leadership Team</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26</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Provide District Lions with the tools and knowledge to attain District &amp; Personal Goals.</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Closely interact with Region Chairs, and Zone Chairs sharing new Leadership tools and information.</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Provide orientation for District Guiding Lions.</a:t>
            </a: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Provide District Lions the opportunity to reach outside their club and team build with other District Lions through the Leadership Initiative Program (LIP).</a:t>
            </a:r>
          </a:p>
          <a:p>
            <a:pPr marL="285750" indent="-285750">
              <a:lnSpc>
                <a:spcPct val="117000"/>
              </a:lnSpc>
              <a:spcAft>
                <a:spcPts val="600"/>
              </a:spcAft>
              <a:buFont typeface="Arial" panose="020B0604020202020204" pitchFamily="34" charset="0"/>
              <a:buChar char="•"/>
            </a:pPr>
            <a:r>
              <a:rPr lang="de-DE" sz="1800" dirty="0">
                <a:solidFill>
                  <a:srgbClr val="575757"/>
                </a:solidFill>
                <a:cs typeface="Calibri" pitchFamily="34" charset="0"/>
              </a:rPr>
              <a:t>GLT </a:t>
            </a:r>
            <a:r>
              <a:rPr lang="de-DE" sz="1800" dirty="0" smtClean="0">
                <a:solidFill>
                  <a:srgbClr val="575757"/>
                </a:solidFill>
                <a:cs typeface="Calibri" pitchFamily="34" charset="0"/>
              </a:rPr>
              <a:t>Coordinator: </a:t>
            </a:r>
            <a:r>
              <a:rPr lang="de-DE" sz="1800" b="1" dirty="0" smtClean="0">
                <a:solidFill>
                  <a:srgbClr val="575757"/>
                </a:solidFill>
                <a:cs typeface="Calibri" pitchFamily="34" charset="0"/>
              </a:rPr>
              <a:t>Lion Janice Wiggins</a:t>
            </a:r>
            <a:endParaRPr lang="en-US" sz="1800" b="1"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267633780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347119" y="97269"/>
            <a:ext cx="7162006" cy="6764122"/>
          </a:xfrm>
          <a:prstGeom prst="rect">
            <a:avLst/>
          </a:prstGeom>
        </p:spPr>
      </p:pic>
    </p:spTree>
    <p:extLst>
      <p:ext uri="{BB962C8B-B14F-4D97-AF65-F5344CB8AC3E}">
        <p14:creationId xmlns:p14="http://schemas.microsoft.com/office/powerpoint/2010/main" val="4159526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District Governo</a:t>
            </a:r>
            <a:r>
              <a:rPr lang="en-US" sz="3200" dirty="0" smtClean="0">
                <a:solidFill>
                  <a:srgbClr val="81BC00"/>
                </a:solidFill>
              </a:rPr>
              <a:t>r Ernie Lapid</a:t>
            </a:r>
            <a:r>
              <a:rPr lang="en-US" sz="3200" dirty="0" smtClean="0">
                <a:solidFill>
                  <a:srgbClr val="81BC00"/>
                </a:solidFill>
              </a:rPr>
              <a:t/>
            </a:r>
            <a:br>
              <a:rPr lang="en-US" sz="3200" dirty="0" smtClean="0">
                <a:solidFill>
                  <a:srgbClr val="81BC00"/>
                </a:solidFill>
              </a:rPr>
            </a:br>
            <a:r>
              <a:rPr lang="en-US" sz="2800" dirty="0" smtClean="0">
                <a:solidFill>
                  <a:srgbClr val="575757"/>
                </a:solidFill>
              </a:rPr>
              <a:t>Leadership Development Goals </a:t>
            </a:r>
            <a:r>
              <a:rPr lang="en-US" sz="2800" dirty="0" smtClean="0">
                <a:solidFill>
                  <a:srgbClr val="575757"/>
                </a:solidFill>
              </a:rPr>
              <a:t>for </a:t>
            </a:r>
            <a:r>
              <a:rPr lang="en-US" sz="2800" dirty="0" smtClean="0">
                <a:solidFill>
                  <a:srgbClr val="575757"/>
                </a:solidFill>
              </a:rPr>
              <a:t>2016-2017</a:t>
            </a:r>
            <a:r>
              <a:rPr lang="en-US" sz="3200" dirty="0" smtClean="0">
                <a:solidFill>
                  <a:srgbClr val="81BC00"/>
                </a:solidFill>
              </a:rPr>
              <a:t/>
            </a:r>
            <a:br>
              <a:rPr lang="en-US" sz="3200" dirty="0" smtClean="0">
                <a:solidFill>
                  <a:srgbClr val="81BC00"/>
                </a:solidFill>
              </a:rPr>
            </a:br>
            <a:r>
              <a:rPr lang="en-US" sz="3200" dirty="0" smtClean="0">
                <a:solidFill>
                  <a:srgbClr val="81BC00"/>
                </a:solidFill>
              </a:rPr>
              <a:t>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3</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Identify</a:t>
            </a:r>
            <a:r>
              <a:rPr lang="en-US" sz="1800" dirty="0">
                <a:solidFill>
                  <a:srgbClr val="575757"/>
                </a:solidFill>
                <a:cs typeface="Calibri" pitchFamily="34" charset="0"/>
              </a:rPr>
              <a:t>, develop and encourage opportunities for present and future Lions leaders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Communicate </a:t>
            </a:r>
            <a:r>
              <a:rPr lang="en-US" sz="1800" dirty="0">
                <a:solidFill>
                  <a:srgbClr val="575757"/>
                </a:solidFill>
                <a:cs typeface="Calibri" pitchFamily="34" charset="0"/>
              </a:rPr>
              <a:t>with Vice District Governors, Region Chairs, Zone Chairs and inform them of the leadership opportunities.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Make </a:t>
            </a:r>
            <a:r>
              <a:rPr lang="en-US" sz="1800" dirty="0">
                <a:solidFill>
                  <a:srgbClr val="575757"/>
                </a:solidFill>
                <a:cs typeface="Calibri" pitchFamily="34" charset="0"/>
              </a:rPr>
              <a:t>use of the new Certified Guiding Lions in the district.</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Assign </a:t>
            </a:r>
            <a:r>
              <a:rPr lang="en-US" sz="1800" dirty="0">
                <a:solidFill>
                  <a:srgbClr val="575757"/>
                </a:solidFill>
                <a:cs typeface="Calibri" pitchFamily="34" charset="0"/>
              </a:rPr>
              <a:t>Certified Guiding Lions to new Charter Clubs and to struggling clubs.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Challenge </a:t>
            </a:r>
            <a:r>
              <a:rPr lang="en-US" sz="1800" dirty="0">
                <a:solidFill>
                  <a:srgbClr val="575757"/>
                </a:solidFill>
                <a:cs typeface="Calibri" pitchFamily="34" charset="0"/>
              </a:rPr>
              <a:t>all Region Chairs and Zone Chairs to start a new club in the Regions and Zones.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Establish </a:t>
            </a:r>
            <a:r>
              <a:rPr lang="en-US" sz="1800" dirty="0">
                <a:solidFill>
                  <a:srgbClr val="575757"/>
                </a:solidFill>
                <a:cs typeface="Calibri" pitchFamily="34" charset="0"/>
              </a:rPr>
              <a:t>better communication and cooperation to achieve better attendance in Region meetings</a:t>
            </a:r>
            <a:r>
              <a:rPr lang="en-US" sz="1800" dirty="0" smtClean="0">
                <a:solidFill>
                  <a:srgbClr val="575757"/>
                </a:solidFill>
                <a:cs typeface="Calibri" pitchFamily="34" charset="0"/>
              </a:rPr>
              <a:t>.</a:t>
            </a:r>
            <a:endParaRPr lang="en-US" sz="1800" dirty="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5873" t="2109" r="20448" b="45715"/>
          <a:stretch/>
        </p:blipFill>
        <p:spPr>
          <a:xfrm>
            <a:off x="8747919" y="677068"/>
            <a:ext cx="2362200" cy="2934539"/>
          </a:xfrm>
          <a:prstGeom prst="rect">
            <a:avLst/>
          </a:prstGeom>
        </p:spPr>
      </p:pic>
    </p:spTree>
    <p:extLst>
      <p:ext uri="{BB962C8B-B14F-4D97-AF65-F5344CB8AC3E}">
        <p14:creationId xmlns:p14="http://schemas.microsoft.com/office/powerpoint/2010/main" val="175888877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DGE Lion Ralph Zarada</a:t>
            </a:r>
            <a:br>
              <a:rPr lang="en-US" sz="3200" dirty="0" smtClean="0">
                <a:solidFill>
                  <a:srgbClr val="81BC00"/>
                </a:solidFill>
              </a:rPr>
            </a:br>
            <a:r>
              <a:rPr lang="en-US" sz="2800" dirty="0" smtClean="0">
                <a:solidFill>
                  <a:srgbClr val="575757"/>
                </a:solidFill>
              </a:rPr>
              <a:t>Membership Goals </a:t>
            </a:r>
            <a:r>
              <a:rPr lang="en-US" sz="2800" dirty="0" smtClean="0">
                <a:solidFill>
                  <a:srgbClr val="575757"/>
                </a:solidFill>
              </a:rPr>
              <a:t>for </a:t>
            </a:r>
            <a:r>
              <a:rPr lang="en-US" sz="2800" dirty="0" smtClean="0">
                <a:solidFill>
                  <a:srgbClr val="575757"/>
                </a:solidFill>
              </a:rPr>
              <a:t>2016-2017</a:t>
            </a:r>
            <a:r>
              <a:rPr lang="en-US" sz="3200" dirty="0" smtClean="0">
                <a:solidFill>
                  <a:srgbClr val="81BC00"/>
                </a:solidFill>
              </a:rPr>
              <a:t/>
            </a:r>
            <a:br>
              <a:rPr lang="en-US" sz="3200" dirty="0" smtClean="0">
                <a:solidFill>
                  <a:srgbClr val="81BC00"/>
                </a:solidFill>
              </a:rPr>
            </a:br>
            <a:r>
              <a:rPr lang="en-US" sz="3200" dirty="0" smtClean="0">
                <a:solidFill>
                  <a:srgbClr val="81BC00"/>
                </a:solidFill>
              </a:rPr>
              <a:t>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4</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District </a:t>
            </a:r>
            <a:r>
              <a:rPr lang="en-US" sz="1800" dirty="0">
                <a:solidFill>
                  <a:srgbClr val="575757"/>
                </a:solidFill>
                <a:cs typeface="Calibri" pitchFamily="34" charset="0"/>
              </a:rPr>
              <a:t>goals should be developed for new club development.</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Promote </a:t>
            </a:r>
            <a:r>
              <a:rPr lang="en-US" sz="1800" dirty="0">
                <a:solidFill>
                  <a:srgbClr val="575757"/>
                </a:solidFill>
                <a:cs typeface="Calibri" pitchFamily="34" charset="0"/>
              </a:rPr>
              <a:t>formation of a new club and a Leo club.</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Encourage </a:t>
            </a:r>
            <a:r>
              <a:rPr lang="en-US" sz="1800" dirty="0">
                <a:solidFill>
                  <a:srgbClr val="575757"/>
                </a:solidFill>
                <a:cs typeface="Calibri" pitchFamily="34" charset="0"/>
              </a:rPr>
              <a:t>recruitment of 25 members per quarter or 100 new members by June 2017.</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Reduce </a:t>
            </a:r>
            <a:r>
              <a:rPr lang="en-US" sz="1800" dirty="0">
                <a:solidFill>
                  <a:srgbClr val="575757"/>
                </a:solidFill>
                <a:cs typeface="Calibri" pitchFamily="34" charset="0"/>
              </a:rPr>
              <a:t>the 5-year average dropped members by 20% from 238 to 190 members.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Encourage </a:t>
            </a:r>
            <a:r>
              <a:rPr lang="en-US" sz="1800" dirty="0">
                <a:solidFill>
                  <a:srgbClr val="575757"/>
                </a:solidFill>
                <a:cs typeface="Calibri" pitchFamily="34" charset="0"/>
              </a:rPr>
              <a:t>clubs to participate in Centennial Service Challenge.</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Promote </a:t>
            </a:r>
            <a:r>
              <a:rPr lang="en-US" sz="1800" dirty="0">
                <a:solidFill>
                  <a:srgbClr val="575757"/>
                </a:solidFill>
                <a:cs typeface="Calibri" pitchFamily="34" charset="0"/>
              </a:rPr>
              <a:t>the Centennial Membership Awards to Lions and Lions Clubs.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Encourage </a:t>
            </a:r>
            <a:r>
              <a:rPr lang="en-US" sz="1800" dirty="0">
                <a:solidFill>
                  <a:srgbClr val="575757"/>
                </a:solidFill>
                <a:cs typeface="Calibri" pitchFamily="34" charset="0"/>
              </a:rPr>
              <a:t>all clubs to participate in the Chicago Centennial Celebration in 2017.</a:t>
            </a:r>
          </a:p>
          <a:p>
            <a:pPr>
              <a:lnSpc>
                <a:spcPct val="117000"/>
              </a:lnSpc>
              <a:spcAft>
                <a:spcPts val="600"/>
              </a:spcAft>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5873" t="2109" r="20448" b="45715"/>
          <a:stretch/>
        </p:blipFill>
        <p:spPr>
          <a:xfrm>
            <a:off x="8747919" y="677068"/>
            <a:ext cx="2362200" cy="2934539"/>
          </a:xfrm>
          <a:prstGeom prst="rect">
            <a:avLst/>
          </a:prstGeom>
        </p:spPr>
      </p:pic>
    </p:spTree>
    <p:extLst>
      <p:ext uri="{BB962C8B-B14F-4D97-AF65-F5344CB8AC3E}">
        <p14:creationId xmlns:p14="http://schemas.microsoft.com/office/powerpoint/2010/main" val="41680140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Governor’s Introduction</a:t>
            </a:r>
            <a:br>
              <a:rPr lang="en-US" sz="3200" dirty="0" smtClean="0">
                <a:solidFill>
                  <a:srgbClr val="81BC00"/>
                </a:solidFill>
              </a:rPr>
            </a:br>
            <a:r>
              <a:rPr lang="en-US" sz="2800" dirty="0" smtClean="0">
                <a:solidFill>
                  <a:srgbClr val="575757"/>
                </a:solidFill>
              </a:rPr>
              <a:t>Protocol</a:t>
            </a:r>
            <a:r>
              <a:rPr lang="en-US" sz="3200" dirty="0" smtClean="0">
                <a:solidFill>
                  <a:srgbClr val="81BC00"/>
                </a:solidFill>
              </a:rPr>
              <a:t/>
            </a:r>
            <a:br>
              <a:rPr lang="en-US" sz="3200" dirty="0" smtClean="0">
                <a:solidFill>
                  <a:srgbClr val="81BC00"/>
                </a:solidFill>
              </a:rPr>
            </a:br>
            <a:r>
              <a:rPr lang="en-US" sz="3200" dirty="0" smtClean="0">
                <a:solidFill>
                  <a:srgbClr val="81BC00"/>
                </a:solidFill>
              </a:rPr>
              <a:t>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5</a:t>
            </a:fld>
            <a:endParaRPr lang="en-GB" dirty="0"/>
          </a:p>
        </p:txBody>
      </p:sp>
      <p:sp>
        <p:nvSpPr>
          <p:cNvPr id="1271" name="Text Placeholder 2"/>
          <p:cNvSpPr txBox="1">
            <a:spLocks/>
          </p:cNvSpPr>
          <p:nvPr/>
        </p:nvSpPr>
        <p:spPr>
          <a:xfrm>
            <a:off x="442119" y="1591469"/>
            <a:ext cx="7543800" cy="2209800"/>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It’s all about </a:t>
            </a:r>
            <a:r>
              <a:rPr lang="en-US" sz="1800" dirty="0" smtClean="0">
                <a:solidFill>
                  <a:srgbClr val="575757"/>
                </a:solidFill>
                <a:cs typeface="Calibri" pitchFamily="34" charset="0"/>
              </a:rPr>
              <a:t>respect</a:t>
            </a:r>
            <a:endParaRPr lang="en-US" sz="1800" dirty="0">
              <a:solidFill>
                <a:srgbClr val="575757"/>
              </a:solidFill>
              <a:cs typeface="Calibri" pitchFamily="34" charset="0"/>
            </a:endParaRPr>
          </a:p>
          <a:p>
            <a:pPr marL="285750" indent="-285750">
              <a:lnSpc>
                <a:spcPct val="117000"/>
              </a:lnSpc>
              <a:spcAft>
                <a:spcPts val="600"/>
              </a:spcAft>
              <a:buFont typeface="Arial" panose="020B0604020202020204" pitchFamily="34" charset="0"/>
              <a:buChar char="•"/>
            </a:pPr>
            <a:r>
              <a:rPr lang="en-US" sz="1800" dirty="0">
                <a:solidFill>
                  <a:srgbClr val="575757"/>
                </a:solidFill>
                <a:cs typeface="Calibri" pitchFamily="34" charset="0"/>
              </a:rPr>
              <a:t>At this point in time your relationship with the Governor is </a:t>
            </a:r>
            <a:r>
              <a:rPr lang="en-US" sz="1800" dirty="0" smtClean="0">
                <a:solidFill>
                  <a:srgbClr val="575757"/>
                </a:solidFill>
                <a:cs typeface="Calibri" pitchFamily="34" charset="0"/>
              </a:rPr>
              <a:t>insignificant</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Present </a:t>
            </a:r>
            <a:r>
              <a:rPr lang="en-US" sz="1800" dirty="0">
                <a:solidFill>
                  <a:srgbClr val="575757"/>
                </a:solidFill>
                <a:cs typeface="Calibri" pitchFamily="34" charset="0"/>
              </a:rPr>
              <a:t>the Governor’s </a:t>
            </a:r>
            <a:r>
              <a:rPr lang="en-US" sz="1800" dirty="0" smtClean="0">
                <a:solidFill>
                  <a:srgbClr val="575757"/>
                </a:solidFill>
                <a:cs typeface="Calibri" pitchFamily="34" charset="0"/>
              </a:rPr>
              <a:t>biography with </a:t>
            </a:r>
            <a:r>
              <a:rPr lang="en-US" sz="1800" dirty="0">
                <a:solidFill>
                  <a:srgbClr val="575757"/>
                </a:solidFill>
                <a:cs typeface="Calibri" pitchFamily="34" charset="0"/>
              </a:rPr>
              <a:t>dignity and </a:t>
            </a:r>
            <a:r>
              <a:rPr lang="en-US" sz="1800" dirty="0" smtClean="0">
                <a:solidFill>
                  <a:srgbClr val="575757"/>
                </a:solidFill>
                <a:cs typeface="Calibri" pitchFamily="34" charset="0"/>
              </a:rPr>
              <a:t>credibility</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Read the biography verbatim, do not edit or paraphrase</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When the Governor is introduced, the audience must rise and applaud</a:t>
            </a: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5873" t="2109" r="20448" b="45715"/>
          <a:stretch/>
        </p:blipFill>
        <p:spPr>
          <a:xfrm>
            <a:off x="8747919" y="677068"/>
            <a:ext cx="2362200" cy="2934539"/>
          </a:xfrm>
          <a:prstGeom prst="rect">
            <a:avLst/>
          </a:prstGeom>
        </p:spPr>
      </p:pic>
    </p:spTree>
    <p:extLst>
      <p:ext uri="{BB962C8B-B14F-4D97-AF65-F5344CB8AC3E}">
        <p14:creationId xmlns:p14="http://schemas.microsoft.com/office/powerpoint/2010/main" val="30870465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Cabinet Meetings</a:t>
            </a:r>
            <a:br>
              <a:rPr lang="en-US" sz="3200" dirty="0" smtClean="0">
                <a:solidFill>
                  <a:srgbClr val="81BC00"/>
                </a:solidFill>
              </a:rPr>
            </a:br>
            <a:r>
              <a:rPr lang="en-US" sz="2800" dirty="0" smtClean="0">
                <a:solidFill>
                  <a:srgbClr val="575757"/>
                </a:solidFill>
              </a:rPr>
              <a:t>Region and Zone Chairs are members of the District Cabinet</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6</a:t>
            </a:fld>
            <a:endParaRPr lang="en-GB" dirty="0"/>
          </a:p>
        </p:txBody>
      </p:sp>
      <p:sp>
        <p:nvSpPr>
          <p:cNvPr id="1271" name="Text Placeholder 2"/>
          <p:cNvSpPr txBox="1">
            <a:spLocks/>
          </p:cNvSpPr>
          <p:nvPr/>
        </p:nvSpPr>
        <p:spPr>
          <a:xfrm>
            <a:off x="442119" y="1591469"/>
            <a:ext cx="6172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Attendance at all Cabinet meetings is required</a:t>
            </a:r>
          </a:p>
          <a:p>
            <a:pPr>
              <a:lnSpc>
                <a:spcPct val="117000"/>
              </a:lnSpc>
              <a:spcAft>
                <a:spcPts val="600"/>
              </a:spcAft>
            </a:pPr>
            <a:r>
              <a:rPr lang="en-US" sz="1800" dirty="0" smtClean="0">
                <a:solidFill>
                  <a:srgbClr val="575757"/>
                </a:solidFill>
                <a:cs typeface="Calibri" pitchFamily="34" charset="0"/>
              </a:rPr>
              <a:t>Business attire is essential</a:t>
            </a:r>
          </a:p>
          <a:p>
            <a:pPr>
              <a:lnSpc>
                <a:spcPct val="117000"/>
              </a:lnSpc>
              <a:spcAft>
                <a:spcPts val="600"/>
              </a:spcAft>
            </a:pPr>
            <a:r>
              <a:rPr lang="en-US" sz="1800" dirty="0" smtClean="0">
                <a:solidFill>
                  <a:srgbClr val="575757"/>
                </a:solidFill>
                <a:cs typeface="Calibri" pitchFamily="34" charset="0"/>
              </a:rPr>
              <a:t>In this role, you are part of District management and will be making management decisions</a:t>
            </a:r>
          </a:p>
          <a:p>
            <a:pPr>
              <a:lnSpc>
                <a:spcPct val="117000"/>
              </a:lnSpc>
              <a:spcAft>
                <a:spcPts val="600"/>
              </a:spcAft>
            </a:pPr>
            <a:r>
              <a:rPr lang="en-US" sz="1800" dirty="0" smtClean="0">
                <a:solidFill>
                  <a:srgbClr val="575757"/>
                </a:solidFill>
                <a:cs typeface="Calibri" pitchFamily="34" charset="0"/>
              </a:rPr>
              <a:t>Important:</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If you don’t understand, ask a question</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It is ok to say no</a:t>
            </a: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4098" name="Picture 2" descr="https://encrypted-tbn0.gstatic.com/images?q=tbn:ANd9GcS9Wy8L7rfI-dImeOhdL8R26U8aY1vAXHWA4YRJBRWuIJhHB7k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628" y="1828257"/>
            <a:ext cx="4760807" cy="266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742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Convention attire</a:t>
            </a:r>
            <a:br>
              <a:rPr lang="en-US" sz="3200" dirty="0" smtClean="0">
                <a:solidFill>
                  <a:srgbClr val="81BC00"/>
                </a:solidFill>
              </a:rPr>
            </a:br>
            <a:r>
              <a:rPr lang="en-US" sz="2800" dirty="0" smtClean="0">
                <a:solidFill>
                  <a:srgbClr val="575757"/>
                </a:solidFill>
              </a:rPr>
              <a:t>The white shirt</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7</a:t>
            </a:fld>
            <a:endParaRPr lang="en-GB" dirty="0"/>
          </a:p>
        </p:txBody>
      </p:sp>
      <p:sp>
        <p:nvSpPr>
          <p:cNvPr id="1271" name="Text Placeholder 2"/>
          <p:cNvSpPr txBox="1">
            <a:spLocks/>
          </p:cNvSpPr>
          <p:nvPr/>
        </p:nvSpPr>
        <p:spPr>
          <a:xfrm>
            <a:off x="442119" y="1591469"/>
            <a:ext cx="6172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To project a uniform appearance on the dais when District business is being conducted, all Region and Zone Chairs are required to wear the uniform shirt.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Contact Ralph Koller to have the shirt </a:t>
            </a:r>
            <a:r>
              <a:rPr lang="en-US" sz="1800" dirty="0">
                <a:solidFill>
                  <a:srgbClr val="575757"/>
                </a:solidFill>
                <a:cs typeface="Calibri" pitchFamily="34" charset="0"/>
              </a:rPr>
              <a:t>embroidered:</a:t>
            </a:r>
            <a:br>
              <a:rPr lang="en-US" sz="1800" dirty="0">
                <a:solidFill>
                  <a:srgbClr val="575757"/>
                </a:solidFill>
                <a:cs typeface="Calibri" pitchFamily="34" charset="0"/>
              </a:rPr>
            </a:br>
            <a:r>
              <a:rPr lang="en-US" sz="1800" dirty="0">
                <a:solidFill>
                  <a:srgbClr val="575757"/>
                </a:solidFill>
                <a:cs typeface="Calibri" pitchFamily="34" charset="0"/>
              </a:rPr>
              <a:t>708 485 5475</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pic>
        <p:nvPicPr>
          <p:cNvPr id="7" name="Picture 2" descr="100_05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213" y="905669"/>
            <a:ext cx="4556706" cy="221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100_05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5587" y="3267869"/>
            <a:ext cx="5300332" cy="264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5236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Zone </a:t>
            </a:r>
            <a:r>
              <a:rPr lang="en-US" dirty="0" smtClean="0"/>
              <a:t>Chair</a:t>
            </a:r>
            <a:endParaRPr lang="en-US" dirty="0"/>
          </a:p>
        </p:txBody>
      </p:sp>
      <p:sp>
        <p:nvSpPr>
          <p:cNvPr id="4" name="Slide Number Placeholder 3"/>
          <p:cNvSpPr>
            <a:spLocks noGrp="1"/>
          </p:cNvSpPr>
          <p:nvPr>
            <p:ph type="sldNum" sz="quarter" idx="4"/>
          </p:nvPr>
        </p:nvSpPr>
        <p:spPr/>
        <p:txBody>
          <a:bodyPr/>
          <a:lstStyle/>
          <a:p>
            <a:fld id="{95CC1D26-A9BD-4BDE-BDD9-08EDBAE96860}" type="slidenum">
              <a:rPr lang="en-GB" smtClean="0"/>
              <a:pPr/>
              <a:t>8</a:t>
            </a:fld>
            <a:endParaRPr lang="en-GB" dirty="0"/>
          </a:p>
        </p:txBody>
      </p:sp>
    </p:spTree>
    <p:extLst>
      <p:ext uri="{BB962C8B-B14F-4D97-AF65-F5344CB8AC3E}">
        <p14:creationId xmlns:p14="http://schemas.microsoft.com/office/powerpoint/2010/main" val="18210951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119" y="294930"/>
            <a:ext cx="11353800" cy="610739"/>
          </a:xfrm>
        </p:spPr>
        <p:txBody>
          <a:bodyPr/>
          <a:lstStyle/>
          <a:p>
            <a:r>
              <a:rPr lang="en-US" sz="3200" dirty="0" smtClean="0">
                <a:solidFill>
                  <a:srgbClr val="81BC00"/>
                </a:solidFill>
              </a:rPr>
              <a:t>Zone Chair</a:t>
            </a:r>
            <a:br>
              <a:rPr lang="en-US" sz="3200" dirty="0" smtClean="0">
                <a:solidFill>
                  <a:srgbClr val="81BC00"/>
                </a:solidFill>
              </a:rPr>
            </a:br>
            <a:r>
              <a:rPr lang="en-US" sz="2800" dirty="0" smtClean="0">
                <a:solidFill>
                  <a:srgbClr val="575757"/>
                </a:solidFill>
              </a:rPr>
              <a:t>What is a Zone Chair?</a:t>
            </a:r>
            <a:r>
              <a:rPr lang="en-US" sz="3200" dirty="0" smtClean="0">
                <a:solidFill>
                  <a:srgbClr val="81BC00"/>
                </a:solidFill>
              </a:rPr>
              <a:t/>
            </a:r>
            <a:br>
              <a:rPr lang="en-US" sz="3200" dirty="0" smtClean="0">
                <a:solidFill>
                  <a:srgbClr val="81BC00"/>
                </a:solidFill>
              </a:rPr>
            </a:br>
            <a:endParaRPr lang="en-GB" dirty="0"/>
          </a:p>
        </p:txBody>
      </p:sp>
      <p:sp>
        <p:nvSpPr>
          <p:cNvPr id="13" name="Slide Number Placeholder 12"/>
          <p:cNvSpPr>
            <a:spLocks noGrp="1"/>
          </p:cNvSpPr>
          <p:nvPr>
            <p:ph type="sldNum" sz="quarter" idx="4"/>
          </p:nvPr>
        </p:nvSpPr>
        <p:spPr/>
        <p:txBody>
          <a:bodyPr/>
          <a:lstStyle/>
          <a:p>
            <a:fld id="{95CC1D26-A9BD-4BDE-BDD9-08EDBAE96860}" type="slidenum">
              <a:rPr lang="en-GB" smtClean="0"/>
              <a:pPr/>
              <a:t>9</a:t>
            </a:fld>
            <a:endParaRPr lang="en-GB" dirty="0"/>
          </a:p>
        </p:txBody>
      </p:sp>
      <p:sp>
        <p:nvSpPr>
          <p:cNvPr id="1271" name="Text Placeholder 2"/>
          <p:cNvSpPr txBox="1">
            <a:spLocks/>
          </p:cNvSpPr>
          <p:nvPr/>
        </p:nvSpPr>
        <p:spPr>
          <a:xfrm>
            <a:off x="442119" y="1591469"/>
            <a:ext cx="7315200" cy="4877594"/>
          </a:xfrm>
          <a:prstGeom prst="rect">
            <a:avLst/>
          </a:prstGeom>
        </p:spPr>
        <p:txBody>
          <a:bodyPr vert="horz" lIns="0" tIns="0" rIns="0" bIns="0" rtlCol="0">
            <a:normAutofit/>
          </a:bodyPr>
          <a:lstStyle>
            <a:lvl1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1pPr>
            <a:lvl2pPr marL="0" indent="0" algn="l" defTabSz="1029413" rtl="0" eaLnBrk="1" latinLnBrk="0" hangingPunct="1">
              <a:lnSpc>
                <a:spcPct val="110000"/>
              </a:lnSpc>
              <a:spcBef>
                <a:spcPts val="0"/>
              </a:spcBef>
              <a:buFont typeface="Arial" pitchFamily="34" charset="0"/>
              <a:buNone/>
              <a:tabLst/>
              <a:defRPr sz="1200" b="1" kern="1200">
                <a:solidFill>
                  <a:schemeClr val="accent3"/>
                </a:solidFill>
                <a:latin typeface="+mn-lt"/>
                <a:ea typeface="+mn-ea"/>
                <a:cs typeface="+mn-cs"/>
              </a:defRPr>
            </a:lvl2pPr>
            <a:lvl3pPr marL="0" indent="0" algn="l" defTabSz="1029413" rtl="0" eaLnBrk="1" latinLnBrk="0" hangingPunct="1">
              <a:lnSpc>
                <a:spcPct val="110000"/>
              </a:lnSpc>
              <a:spcBef>
                <a:spcPts val="0"/>
              </a:spcBef>
              <a:buFont typeface="Arial" pitchFamily="34" charset="0"/>
              <a:buNone/>
              <a:defRPr sz="1200" b="0" kern="1200">
                <a:solidFill>
                  <a:schemeClr val="tx2"/>
                </a:solidFill>
                <a:latin typeface="+mn-lt"/>
                <a:ea typeface="+mn-ea"/>
                <a:cs typeface="+mn-cs"/>
              </a:defRPr>
            </a:lvl3pPr>
            <a:lvl4pPr marL="151924" indent="-151924" algn="l" defTabSz="1029413" rtl="0" eaLnBrk="1" latinLnBrk="0" hangingPunct="1">
              <a:lnSpc>
                <a:spcPct val="110000"/>
              </a:lnSpc>
              <a:spcBef>
                <a:spcPts val="0"/>
              </a:spcBef>
              <a:buFont typeface="Arial" pitchFamily="34" charset="0"/>
              <a:buChar char="•"/>
              <a:tabLst/>
              <a:defRPr sz="1200" kern="1200">
                <a:solidFill>
                  <a:schemeClr val="tx2"/>
                </a:solidFill>
                <a:latin typeface="+mn-lt"/>
                <a:ea typeface="+mn-ea"/>
                <a:cs typeface="+mn-cs"/>
              </a:defRPr>
            </a:lvl4pPr>
            <a:lvl5pPr marL="349250" indent="-186849" algn="l" defTabSz="1029413" rtl="0" eaLnBrk="1" latinLnBrk="0" hangingPunct="1">
              <a:lnSpc>
                <a:spcPct val="110000"/>
              </a:lnSpc>
              <a:spcBef>
                <a:spcPts val="0"/>
              </a:spcBef>
              <a:buFont typeface="Arial" pitchFamily="34" charset="0"/>
              <a:buChar char="−"/>
              <a:defRPr sz="1200" kern="1200">
                <a:solidFill>
                  <a:schemeClr val="tx2"/>
                </a:solidFill>
                <a:latin typeface="+mn-lt"/>
                <a:ea typeface="+mn-ea"/>
                <a:cs typeface="+mn-cs"/>
              </a:defRPr>
            </a:lvl5pPr>
            <a:lvl6pPr marL="283088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6pPr>
            <a:lvl7pPr marL="3345592"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7pPr>
            <a:lvl8pPr marL="3860298"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8pPr>
            <a:lvl9pPr marL="4375005" indent="-257353" algn="l" defTabSz="1029413" rtl="0" eaLnBrk="1" latinLnBrk="0" hangingPunct="1">
              <a:spcBef>
                <a:spcPct val="20000"/>
              </a:spcBef>
              <a:buFont typeface="Arial" pitchFamily="34" charset="0"/>
              <a:buChar char="•"/>
              <a:defRPr sz="2310" kern="1200">
                <a:solidFill>
                  <a:schemeClr val="tx1"/>
                </a:solidFill>
                <a:latin typeface="+mn-lt"/>
                <a:ea typeface="+mn-ea"/>
                <a:cs typeface="+mn-cs"/>
              </a:defRPr>
            </a:lvl9pPr>
          </a:lstStyle>
          <a:p>
            <a:pPr>
              <a:lnSpc>
                <a:spcPct val="117000"/>
              </a:lnSpc>
              <a:spcAft>
                <a:spcPts val="600"/>
              </a:spcAft>
            </a:pPr>
            <a:r>
              <a:rPr lang="en-US" sz="1800" dirty="0" smtClean="0">
                <a:solidFill>
                  <a:srgbClr val="575757"/>
                </a:solidFill>
                <a:cs typeface="Calibri" pitchFamily="34" charset="0"/>
              </a:rPr>
              <a:t>You are the link between the clubs in your zone and the district team. You motivate and counsel clubs as well as communicate with the clubs to encourage them to support district programs and activities. </a:t>
            </a:r>
          </a:p>
          <a:p>
            <a:pPr>
              <a:lnSpc>
                <a:spcPct val="117000"/>
              </a:lnSpc>
              <a:spcAft>
                <a:spcPts val="600"/>
              </a:spcAft>
            </a:pPr>
            <a:r>
              <a:rPr lang="en-US" sz="1800" dirty="0" smtClean="0">
                <a:solidFill>
                  <a:srgbClr val="575757"/>
                </a:solidFill>
                <a:cs typeface="Calibri" pitchFamily="34" charset="0"/>
              </a:rPr>
              <a:t>You wear three hats: </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Motivator – Recognize club success</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Counselor – Provide coaching and guidance</a:t>
            </a:r>
          </a:p>
          <a:p>
            <a:pPr marL="285750" indent="-285750">
              <a:lnSpc>
                <a:spcPct val="117000"/>
              </a:lnSpc>
              <a:spcAft>
                <a:spcPts val="600"/>
              </a:spcAft>
              <a:buFont typeface="Arial" panose="020B0604020202020204" pitchFamily="34" charset="0"/>
              <a:buChar char="•"/>
            </a:pPr>
            <a:r>
              <a:rPr lang="en-US" sz="1800" dirty="0" smtClean="0">
                <a:solidFill>
                  <a:srgbClr val="575757"/>
                </a:solidFill>
                <a:cs typeface="Calibri" pitchFamily="34" charset="0"/>
              </a:rPr>
              <a:t>Communicator – Inform clubs of District information/activities and report club activities to District Governor.</a:t>
            </a:r>
          </a:p>
          <a:p>
            <a:pPr marL="285750" indent="-285750">
              <a:lnSpc>
                <a:spcPct val="117000"/>
              </a:lnSpc>
              <a:spcAft>
                <a:spcPts val="600"/>
              </a:spcAft>
              <a:buFont typeface="Arial" panose="020B0604020202020204" pitchFamily="34" charset="0"/>
              <a:buChar char="•"/>
            </a:pPr>
            <a:endParaRPr lang="en-US" sz="1800" dirty="0" smtClean="0">
              <a:solidFill>
                <a:srgbClr val="575757"/>
              </a:solidFill>
              <a:cs typeface="Calibri" pitchFamily="34" charset="0"/>
            </a:endParaRPr>
          </a:p>
        </p:txBody>
      </p:sp>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350657" y="5096118"/>
            <a:ext cx="1371600" cy="1295401"/>
          </a:xfrm>
          <a:prstGeom prst="rect">
            <a:avLst/>
          </a:prstGeom>
        </p:spPr>
      </p:pic>
    </p:spTree>
    <p:extLst>
      <p:ext uri="{BB962C8B-B14F-4D97-AF65-F5344CB8AC3E}">
        <p14:creationId xmlns:p14="http://schemas.microsoft.com/office/powerpoint/2010/main" val="38243966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loitte Presentation Screen Template Wide 050214">
  <a:themeElements>
    <a:clrScheme name="Custom 99">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Deloitte Presentation Screen Template Wide 050214</Template>
  <TotalTime>12178</TotalTime>
  <Words>1160</Words>
  <Application>Microsoft Office PowerPoint</Application>
  <PresentationFormat>Custom</PresentationFormat>
  <Paragraphs>182</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Deloitte Presentation Screen Template Wide 050214</vt:lpstr>
      <vt:lpstr>District 1-A Region and Zone Chair Overview of Roles and Responsibilities</vt:lpstr>
      <vt:lpstr>District Governor Ernie Lapid 2016-2017 Goals and Action Plan</vt:lpstr>
      <vt:lpstr>District Governor Ernie Lapid Leadership Development Goals for 2016-2017   </vt:lpstr>
      <vt:lpstr>DGE Lion Ralph Zarada Membership Goals for 2016-2017   </vt:lpstr>
      <vt:lpstr>Governor’s Introduction Protocol   </vt:lpstr>
      <vt:lpstr>Cabinet Meetings Region and Zone Chairs are members of the District Cabinet </vt:lpstr>
      <vt:lpstr>Convention attire The white shirt </vt:lpstr>
      <vt:lpstr>Zone Chair</vt:lpstr>
      <vt:lpstr>Zone Chair What is a Zone Chair? </vt:lpstr>
      <vt:lpstr>Communications Receiving Information </vt:lpstr>
      <vt:lpstr>Communications Club Reporting </vt:lpstr>
      <vt:lpstr>Communications Club Reporting </vt:lpstr>
      <vt:lpstr>Communications New Club Officer Reporting</vt:lpstr>
      <vt:lpstr>Communications Annual Activity Report </vt:lpstr>
      <vt:lpstr>Zone Chair responsibilities The Rule of Three </vt:lpstr>
      <vt:lpstr>Zone Chair responsibilities Governor’s Official Club Visit </vt:lpstr>
      <vt:lpstr>Zone Chair responsibilities Governor’s Official Club Visit </vt:lpstr>
      <vt:lpstr>Region Chairs</vt:lpstr>
      <vt:lpstr>Region Chair Responsibilities The Team Builders </vt:lpstr>
      <vt:lpstr>Region Chair Responsibilities Region Meetings </vt:lpstr>
      <vt:lpstr>Region Chair Responsibilities Region Meetings </vt:lpstr>
      <vt:lpstr>Nurturing Leaders</vt:lpstr>
      <vt:lpstr>Nurturing Leaders Leadership Initiative Program </vt:lpstr>
      <vt:lpstr>Information Resources</vt:lpstr>
      <vt:lpstr>Information Resources Global Membership Team </vt:lpstr>
      <vt:lpstr>Information Resources Global Leadership Team </vt:lpstr>
      <vt:lpstr>PowerPoint Presentation</vt:lpstr>
    </vt:vector>
  </TitlesOfParts>
  <Company>Deloitte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Himanshu Sharma</dc:creator>
  <cp:lastModifiedBy>Wiggins, Janice D.</cp:lastModifiedBy>
  <cp:revision>437</cp:revision>
  <cp:lastPrinted>2015-05-30T09:40:46Z</cp:lastPrinted>
  <dcterms:created xsi:type="dcterms:W3CDTF">2014-02-21T22:27:09Z</dcterms:created>
  <dcterms:modified xsi:type="dcterms:W3CDTF">2016-12-14T02:07:30Z</dcterms:modified>
</cp:coreProperties>
</file>