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6" autoAdjust="0"/>
  </p:normalViewPr>
  <p:slideViewPr>
    <p:cSldViewPr snapToGrid="0">
      <p:cViewPr varScale="1">
        <p:scale>
          <a:sx n="62" d="100"/>
          <a:sy n="62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852C-C8A2-4EF0-BA30-EC797453A16B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9CE20-B389-404E-9974-E4FD2FED8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7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12A4E-FA7D-422B-A6A6-8551485B676F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93624-09B5-4CC6-B819-9FE0E5CC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1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2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8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5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6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7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0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7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6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8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9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698500"/>
            <a:ext cx="5664200" cy="3187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0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4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9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13930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48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2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7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1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FC7E-7FB0-4FFC-81D4-446DF4B4F115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75509-3E9B-4C7B-84D0-9AE452790D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line">
            <a:extLst>
              <a:ext uri="{FF2B5EF4-FFF2-40B4-BE49-F238E27FC236}">
                <a16:creationId xmlns:a16="http://schemas.microsoft.com/office/drawing/2014/main" id="{731159CD-770D-DA41-8BFC-CDF207F10C40}"/>
              </a:ext>
            </a:extLst>
          </p:cNvPr>
          <p:cNvSpPr txBox="1">
            <a:spLocks/>
          </p:cNvSpPr>
          <p:nvPr/>
        </p:nvSpPr>
        <p:spPr>
          <a:xfrm>
            <a:off x="2699829" y="4567642"/>
            <a:ext cx="6700902" cy="818174"/>
          </a:xfrm>
          <a:prstGeom prst="rect">
            <a:avLst/>
          </a:prstGeom>
        </p:spPr>
        <p:txBody>
          <a:bodyPr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>
                <a:solidFill>
                  <a:srgbClr val="082E87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800" dirty="0">
                <a:solidFill>
                  <a:srgbClr val="0A5496"/>
                </a:solidFill>
                <a:latin typeface="+mn-lt"/>
                <a:ea typeface="+mn-ea"/>
                <a:cs typeface="+mn-cs"/>
              </a:rPr>
              <a:t>Create a Service </a:t>
            </a:r>
            <a:r>
              <a:rPr lang="en-US" sz="4800" dirty="0" smtClean="0">
                <a:solidFill>
                  <a:srgbClr val="0A5496"/>
                </a:solidFill>
                <a:latin typeface="+mn-lt"/>
                <a:ea typeface="+mn-ea"/>
                <a:cs typeface="+mn-cs"/>
              </a:rPr>
              <a:t>Activity</a:t>
            </a:r>
            <a:endParaRPr lang="en-US" sz="4800" dirty="0">
              <a:solidFill>
                <a:srgbClr val="0A549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2743200"/>
            <a:ext cx="3276600" cy="2682240"/>
          </a:xfrm>
        </p:spPr>
        <p:txBody>
          <a:bodyPr/>
          <a:lstStyle/>
          <a:p>
            <a:pPr algn="l"/>
            <a:r>
              <a:rPr lang="en-US" dirty="0"/>
              <a:t>Invite </a:t>
            </a:r>
            <a:r>
              <a:rPr lang="en-US" dirty="0" smtClean="0"/>
              <a:t>People.  Click Continue.</a:t>
            </a:r>
          </a:p>
          <a:p>
            <a:pPr algn="l"/>
            <a:endParaRPr lang="en-US" dirty="0"/>
          </a:p>
          <a:p>
            <a:pPr algn="l"/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Invite clubs or individuals to attend the activity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152400"/>
            <a:ext cx="7162800" cy="6553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8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219199"/>
            <a:ext cx="3276600" cy="4607859"/>
          </a:xfrm>
        </p:spPr>
        <p:txBody>
          <a:bodyPr/>
          <a:lstStyle/>
          <a:p>
            <a:pPr algn="l"/>
            <a:r>
              <a:rPr lang="en-US" dirty="0" smtClean="0"/>
              <a:t>Select Invitees.  Click Continue.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Click on the circle next to club or individual and the invitees will be populated in the "Invites" column. </a:t>
            </a:r>
          </a:p>
          <a:p>
            <a:pPr algn="l"/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You may deselect invitees by clicking on the circle next to their names in the Invite column.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955708" y="76200"/>
              <a:ext cx="702892" cy="14599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404003" y="2905570"/>
            <a:ext cx="270261" cy="3657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896172" y="2905570"/>
            <a:ext cx="270260" cy="29214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3657600" cy="3810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Activity Summary Page</a:t>
            </a:r>
          </a:p>
          <a:p>
            <a:pPr algn="l"/>
            <a:endParaRPr lang="en-US" dirty="0"/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Review the information entered for the event. </a:t>
            </a:r>
            <a:endParaRPr 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There is a “Go Back”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button at the bottom of the page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if any edits are required. </a:t>
            </a: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Use the "Submit” button to save the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information.  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152400"/>
            <a:ext cx="6705600" cy="6553200"/>
            <a:chOff x="4572000" y="152400"/>
            <a:chExt cx="67056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572000" y="152400"/>
              <a:ext cx="67056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579693" y="152400"/>
              <a:ext cx="581114" cy="15524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3861995" y="925158"/>
            <a:ext cx="6615953" cy="4066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304800"/>
            <a:ext cx="3276600" cy="6324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Confirmation Message</a:t>
            </a:r>
          </a:p>
          <a:p>
            <a:pPr algn="l"/>
            <a:endParaRPr lang="en-US" dirty="0"/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A pop-up box will appear to confirm completion. </a:t>
            </a: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This completes the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creation process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You may perform the reporting process upon completion of the activity.</a:t>
            </a: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This Service Activity will appear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on MyLion and the invites were sent out. </a:t>
            </a: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Email invitations are automatically sent to the invitees.  Any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invitees who are not registered on MyLion will receive an email notification encouraging them to sign-up.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878796" y="76200"/>
              <a:ext cx="623843" cy="13744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6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 - Solid">
            <a:extLst>
              <a:ext uri="{FF2B5EF4-FFF2-40B4-BE49-F238E27FC236}">
                <a16:creationId xmlns:a16="http://schemas.microsoft.com/office/drawing/2014/main" id="{5CB3BFBE-16B2-FC4B-8177-6490B83F7E89}"/>
              </a:ext>
            </a:extLst>
          </p:cNvPr>
          <p:cNvSpPr/>
          <p:nvPr/>
        </p:nvSpPr>
        <p:spPr bwMode="auto">
          <a:xfrm>
            <a:off x="0" y="0"/>
            <a:ext cx="12196482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FA4C8C84-6169-2441-BDBB-792574451D82}"/>
              </a:ext>
            </a:extLst>
          </p:cNvPr>
          <p:cNvSpPr/>
          <p:nvPr/>
        </p:nvSpPr>
        <p:spPr>
          <a:xfrm>
            <a:off x="5370871" y="374065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EACAE013-A6CB-9B43-BA84-5E979EF2AA94}"/>
              </a:ext>
            </a:extLst>
          </p:cNvPr>
          <p:cNvSpPr txBox="1">
            <a:spLocks/>
          </p:cNvSpPr>
          <p:nvPr/>
        </p:nvSpPr>
        <p:spPr>
          <a:xfrm>
            <a:off x="3259527" y="2877477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>
                <a:solidFill>
                  <a:srgbClr val="082E87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kern="0" dirty="0" smtClean="0">
                <a:solidFill>
                  <a:schemeClr val="bg1"/>
                </a:solidFill>
              </a:rPr>
              <a:t>Thank you</a:t>
            </a:r>
            <a:endParaRPr 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Background - Solid">
            <a:extLst>
              <a:ext uri="{FF2B5EF4-FFF2-40B4-BE49-F238E27FC236}">
                <a16:creationId xmlns:a16="http://schemas.microsoft.com/office/drawing/2014/main" id="{5CB3BFBE-16B2-FC4B-8177-6490B83F7E89}"/>
              </a:ext>
            </a:extLst>
          </p:cNvPr>
          <p:cNvSpPr/>
          <p:nvPr/>
        </p:nvSpPr>
        <p:spPr bwMode="auto">
          <a:xfrm>
            <a:off x="0" y="0"/>
            <a:ext cx="12196482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62000" y="301752"/>
            <a:ext cx="10515600" cy="225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Activities may be created in two ways</a:t>
            </a:r>
            <a:b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 future activity</a:t>
            </a:r>
            <a:b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 past activity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2706624"/>
            <a:ext cx="5181600" cy="34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activity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created by Lion Officers or Members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for the future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reported upon completion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172200" y="2706623"/>
            <a:ext cx="5181600" cy="3470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activity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reported by club officers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President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Secretary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Service Chairperson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Administrator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completed in the past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created and reported simultaneously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FA4C8C84-6169-2441-BDBB-792574451D82}"/>
              </a:ext>
            </a:extLst>
          </p:cNvPr>
          <p:cNvSpPr/>
          <p:nvPr/>
        </p:nvSpPr>
        <p:spPr>
          <a:xfrm>
            <a:off x="1216152" y="2084832"/>
            <a:ext cx="9491471" cy="147059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743200"/>
            <a:ext cx="3962400" cy="1143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Create a Service </a:t>
            </a:r>
            <a:r>
              <a:rPr lang="en-US" dirty="0" smtClean="0"/>
              <a:t>Activity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click New Activity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083894" y="153824"/>
              <a:ext cx="574705" cy="9400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2941320" y="563880"/>
            <a:ext cx="5654040" cy="289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76072"/>
            <a:ext cx="3505200" cy="5367528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Select </a:t>
            </a:r>
            <a:r>
              <a:rPr lang="en-US" dirty="0"/>
              <a:t>the type of </a:t>
            </a:r>
            <a:r>
              <a:rPr lang="en-US" dirty="0" smtClean="0"/>
              <a:t>activity.  Click Continue.</a:t>
            </a:r>
            <a:endParaRPr lang="en-US" dirty="0"/>
          </a:p>
          <a:p>
            <a:pPr algn="l"/>
            <a:endParaRPr lang="en-US" sz="1800" dirty="0"/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You may select: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Service Activity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Fundraiser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Meeting </a:t>
            </a: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Fundraiser and Meeting are not counted in the MyLion Metrics Page.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The defaulted selection is "Service Activity" 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921525" y="76200"/>
              <a:ext cx="649481" cy="11180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V="1">
            <a:off x="3894807" y="473336"/>
            <a:ext cx="7228600" cy="3710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2209800"/>
            <a:ext cx="3276600" cy="1143000"/>
          </a:xfrm>
        </p:spPr>
        <p:txBody>
          <a:bodyPr/>
          <a:lstStyle/>
          <a:p>
            <a:pPr algn="l"/>
            <a:r>
              <a:rPr lang="en-US" dirty="0"/>
              <a:t>Select the cause that your activity will impact. </a:t>
            </a:r>
            <a:r>
              <a:rPr lang="en-US" dirty="0" smtClean="0"/>
              <a:t> Click Continue.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921525" y="76200"/>
              <a:ext cx="623843" cy="12035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9600" y="11125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Notice your progress.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63240" y="1295400"/>
            <a:ext cx="1112520" cy="15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7649" y="3572142"/>
            <a:ext cx="3777241" cy="31405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dirty="0"/>
              <a:t>Choose the project you are planning</a:t>
            </a:r>
            <a:r>
              <a:rPr lang="en-US" sz="9600" dirty="0" smtClean="0"/>
              <a:t>.  Click Continue.</a:t>
            </a:r>
            <a:endParaRPr lang="en-US" sz="9600" dirty="0"/>
          </a:p>
          <a:p>
            <a:endParaRPr lang="en-US" dirty="0"/>
          </a:p>
          <a:p>
            <a:pPr algn="l">
              <a:lnSpc>
                <a:spcPct val="110000"/>
              </a:lnSpc>
            </a:pPr>
            <a:r>
              <a:rPr lang="en-US" sz="8000" b="0" dirty="0">
                <a:solidFill>
                  <a:schemeClr val="bg1">
                    <a:lumMod val="50000"/>
                  </a:schemeClr>
                </a:solidFill>
              </a:rPr>
              <a:t>The more common projects are </a:t>
            </a:r>
            <a:r>
              <a:rPr lang="en-US" sz="8000" b="0" dirty="0" smtClean="0">
                <a:solidFill>
                  <a:schemeClr val="bg1">
                    <a:lumMod val="50000"/>
                  </a:schemeClr>
                </a:solidFill>
              </a:rPr>
              <a:t>listed on the screen. If </a:t>
            </a:r>
            <a:r>
              <a:rPr lang="en-US" sz="8000" b="0" dirty="0">
                <a:solidFill>
                  <a:schemeClr val="bg1">
                    <a:lumMod val="50000"/>
                  </a:schemeClr>
                </a:solidFill>
              </a:rPr>
              <a:t>your project does not fit one of the titled options please select Other. </a:t>
            </a:r>
          </a:p>
          <a:p>
            <a:pPr algn="l">
              <a:lnSpc>
                <a:spcPct val="110000"/>
              </a:lnSpc>
            </a:pPr>
            <a:r>
              <a:rPr lang="en-US" sz="80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sz="8000" b="0" dirty="0">
                <a:solidFill>
                  <a:schemeClr val="bg1">
                    <a:lumMod val="50000"/>
                  </a:schemeClr>
                </a:solidFill>
              </a:rPr>
              <a:t>Notice the information provided in the </a:t>
            </a:r>
            <a:r>
              <a:rPr lang="en-US" sz="8000" b="0" dirty="0" smtClean="0">
                <a:solidFill>
                  <a:schemeClr val="bg1">
                    <a:lumMod val="50000"/>
                  </a:schemeClr>
                </a:solidFill>
              </a:rPr>
              <a:t>right </a:t>
            </a:r>
            <a:r>
              <a:rPr lang="en-US" sz="8000" b="0" dirty="0">
                <a:solidFill>
                  <a:schemeClr val="bg1">
                    <a:lumMod val="50000"/>
                  </a:schemeClr>
                </a:solidFill>
              </a:rPr>
              <a:t>hand panel about the activity. Here is where you may download a planning guide for assistance. 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938617" y="76200"/>
              <a:ext cx="598205" cy="11180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47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2057400"/>
            <a:ext cx="32766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Add Activity Details.  </a:t>
            </a:r>
          </a:p>
          <a:p>
            <a:pPr algn="l"/>
            <a:endParaRPr lang="en-US" dirty="0"/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Complete the Activity details information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904434" y="76201"/>
              <a:ext cx="632388" cy="13744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1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64250"/>
            <a:ext cx="3810000" cy="556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Set Privacy Settings.  Click Continue.</a:t>
            </a:r>
            <a:endParaRPr lang="en-US" dirty="0"/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Select Who can see the activity? </a:t>
            </a:r>
            <a:endParaRPr 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Everyone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Just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your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Club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Only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me</a:t>
            </a: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Only me  - will save the activity information as a draft until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you are ready for others to see the activity. 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Select Who can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join the activity?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Everyone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Any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Lion or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Leo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Invite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only</a:t>
            </a:r>
          </a:p>
          <a:p>
            <a:pPr algn="l"/>
            <a:r>
              <a:rPr lang="en-US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887342" y="76200"/>
              <a:ext cx="658026" cy="13744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72000" y="4777099"/>
            <a:ext cx="2914116" cy="13758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853440"/>
            <a:ext cx="3276600" cy="5419344"/>
          </a:xfrm>
        </p:spPr>
        <p:txBody>
          <a:bodyPr/>
          <a:lstStyle/>
          <a:p>
            <a:pPr algn="l"/>
            <a:r>
              <a:rPr lang="en-US" dirty="0" smtClean="0"/>
              <a:t>Save Image </a:t>
            </a:r>
            <a:r>
              <a:rPr lang="en-US" dirty="0"/>
              <a:t>for the </a:t>
            </a:r>
            <a:r>
              <a:rPr lang="en-US" dirty="0" smtClean="0"/>
              <a:t>Activity.  Click Continue.</a:t>
            </a:r>
            <a:endParaRPr lang="en-US" dirty="0"/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A default image is provided for the activity. This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may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be changed to use a custom image by selecting "Edit Current Image" </a:t>
            </a: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95800" y="76200"/>
            <a:ext cx="7162800" cy="6553200"/>
            <a:chOff x="4495800" y="76200"/>
            <a:chExt cx="7162800" cy="6553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495800" y="76200"/>
              <a:ext cx="7162800" cy="6553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endParaRPr lang="en-US" sz="3000" dirty="0">
                <a:solidFill>
                  <a:srgbClr val="404040"/>
                </a:solidFill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904434" y="136733"/>
              <a:ext cx="666572" cy="9400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7340837" y="1589518"/>
            <a:ext cx="1956987" cy="15809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461</Words>
  <Application>Microsoft Office PowerPoint</Application>
  <PresentationFormat>Widescreen</PresentationFormat>
  <Paragraphs>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Similton, Yolanda</dc:creator>
  <cp:lastModifiedBy>Dawn Grogan</cp:lastModifiedBy>
  <cp:revision>25</cp:revision>
  <dcterms:created xsi:type="dcterms:W3CDTF">2019-02-13T20:52:10Z</dcterms:created>
  <dcterms:modified xsi:type="dcterms:W3CDTF">2019-10-21T18:15:01Z</dcterms:modified>
</cp:coreProperties>
</file>