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5.xml" ContentType="application/vnd.openxmlformats-officedocument.presentationml.tags+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6.xml" ContentType="application/vnd.openxmlformats-officedocument.presentationml.tags+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1"/>
  </p:sldMasterIdLst>
  <p:notesMasterIdLst>
    <p:notesMasterId r:id="rId33"/>
  </p:notesMasterIdLst>
  <p:handoutMasterIdLst>
    <p:handoutMasterId r:id="rId34"/>
  </p:handoutMasterIdLst>
  <p:sldIdLst>
    <p:sldId id="380" r:id="rId2"/>
    <p:sldId id="493" r:id="rId3"/>
    <p:sldId id="444" r:id="rId4"/>
    <p:sldId id="280" r:id="rId5"/>
    <p:sldId id="344" r:id="rId6"/>
    <p:sldId id="345" r:id="rId7"/>
    <p:sldId id="411" r:id="rId8"/>
    <p:sldId id="412" r:id="rId9"/>
    <p:sldId id="418" r:id="rId10"/>
    <p:sldId id="419" r:id="rId11"/>
    <p:sldId id="421" r:id="rId12"/>
    <p:sldId id="396" r:id="rId13"/>
    <p:sldId id="427" r:id="rId14"/>
    <p:sldId id="431" r:id="rId15"/>
    <p:sldId id="468" r:id="rId16"/>
    <p:sldId id="492" r:id="rId17"/>
    <p:sldId id="489" r:id="rId18"/>
    <p:sldId id="425" r:id="rId19"/>
    <p:sldId id="481" r:id="rId20"/>
    <p:sldId id="480" r:id="rId21"/>
    <p:sldId id="482" r:id="rId22"/>
    <p:sldId id="488" r:id="rId23"/>
    <p:sldId id="490" r:id="rId24"/>
    <p:sldId id="484" r:id="rId25"/>
    <p:sldId id="485" r:id="rId26"/>
    <p:sldId id="486" r:id="rId27"/>
    <p:sldId id="434" r:id="rId28"/>
    <p:sldId id="475" r:id="rId29"/>
    <p:sldId id="483" r:id="rId30"/>
    <p:sldId id="372" r:id="rId31"/>
    <p:sldId id="491" r:id="rId32"/>
  </p:sldIdLst>
  <p:sldSz cx="9144000" cy="6858000" type="screen4x3"/>
  <p:notesSz cx="9296400" cy="70104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7AC316-3174-4FE3-B78E-3DF40F1BA4B3}">
          <p14:sldIdLst>
            <p14:sldId id="380"/>
            <p14:sldId id="493"/>
            <p14:sldId id="444"/>
            <p14:sldId id="280"/>
            <p14:sldId id="344"/>
            <p14:sldId id="345"/>
            <p14:sldId id="411"/>
            <p14:sldId id="412"/>
            <p14:sldId id="418"/>
            <p14:sldId id="419"/>
            <p14:sldId id="421"/>
            <p14:sldId id="396"/>
            <p14:sldId id="427"/>
            <p14:sldId id="431"/>
            <p14:sldId id="468"/>
            <p14:sldId id="492"/>
            <p14:sldId id="489"/>
            <p14:sldId id="425"/>
            <p14:sldId id="481"/>
            <p14:sldId id="480"/>
            <p14:sldId id="482"/>
            <p14:sldId id="488"/>
            <p14:sldId id="490"/>
            <p14:sldId id="484"/>
            <p14:sldId id="485"/>
            <p14:sldId id="486"/>
            <p14:sldId id="434"/>
            <p14:sldId id="475"/>
            <p14:sldId id="483"/>
            <p14:sldId id="372"/>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B5E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265" autoAdjust="0"/>
  </p:normalViewPr>
  <p:slideViewPr>
    <p:cSldViewPr>
      <p:cViewPr varScale="1">
        <p:scale>
          <a:sx n="105" d="100"/>
          <a:sy n="105" d="100"/>
        </p:scale>
        <p:origin x="120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150"/>
    </p:cViewPr>
  </p:sorterViewPr>
  <p:notesViewPr>
    <p:cSldViewPr>
      <p:cViewPr varScale="1">
        <p:scale>
          <a:sx n="35" d="100"/>
          <a:sy n="35" d="100"/>
        </p:scale>
        <p:origin x="2064"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Lst>
  <dgm:cxnLst>
    <dgm:cxn modelId="{512F0F60-C89C-4897-9B30-5350ADD4996D}" type="presOf" srcId="{EE030BBD-CC10-48B5-BE47-80E41777220A}" destId="{4718474C-CCF3-4B29-A69B-BE6E44EB506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Club Correspondence</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44EBD5B9-112F-4DA4-ADCF-CC9242C390B1}" type="presOf" srcId="{EE030BBD-CC10-48B5-BE47-80E41777220A}" destId="{4718474C-CCF3-4B29-A69B-BE6E44EB506B}" srcOrd="0" destOrd="0" presId="urn:microsoft.com/office/officeart/2005/8/layout/vList2"/>
    <dgm:cxn modelId="{0B58D0A5-3165-4FE8-91B3-F7F0E3F911CE}" type="presOf" srcId="{CA18C304-790A-426F-BDC0-F1EA5BD4F17B}" destId="{BB70550F-8890-47CC-B5F1-2A73E13ED811}" srcOrd="0" destOrd="0" presId="urn:microsoft.com/office/officeart/2005/8/layout/vList2"/>
    <dgm:cxn modelId="{CDB42824-77D2-4655-AAC1-6771F1369F9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6"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Club Reporting </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236B726-5D9E-4D3E-9B7C-F0B911566482}" type="presOf" srcId="{EE030BBD-CC10-48B5-BE47-80E41777220A}" destId="{4718474C-CCF3-4B29-A69B-BE6E44EB506B}" srcOrd="0" destOrd="0" presId="urn:microsoft.com/office/officeart/2005/8/layout/vList2"/>
    <dgm:cxn modelId="{D38F8342-11FE-4473-924C-190743E5DE68}" type="presOf" srcId="{CA18C304-790A-426F-BDC0-F1EA5BD4F17B}" destId="{BB70550F-8890-47CC-B5F1-2A73E13ED811}" srcOrd="0" destOrd="0" presId="urn:microsoft.com/office/officeart/2005/8/layout/vList2"/>
    <dgm:cxn modelId="{820CFC37-A07F-421C-AC1A-ED7B6FF6599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8" csCatId="colorful" phldr="1"/>
      <dgm:spPr/>
      <dgm:t>
        <a:bodyPr/>
        <a:lstStyle/>
        <a:p>
          <a:endParaRPr lang="en-US"/>
        </a:p>
      </dgm:t>
    </dgm:pt>
    <dgm:pt modelId="{CA18C304-790A-426F-BDC0-F1EA5BD4F17B}">
      <dgm:prSet phldrT="[Text]" custT="1"/>
      <dgm:spPr>
        <a:solidFill>
          <a:schemeClr val="bg2">
            <a:lumMod val="25000"/>
          </a:schemeClr>
        </a:solidFill>
        <a:ln w="9525">
          <a:solidFill>
            <a:schemeClr val="tx2"/>
          </a:solidFill>
        </a:ln>
        <a:scene3d>
          <a:camera prst="orthographicFront"/>
          <a:lightRig rig="threePt" dir="t"/>
        </a:scene3d>
        <a:sp3d>
          <a:bevelT/>
        </a:sp3d>
      </dgm:spPr>
      <dgm:t>
        <a:bodyPr/>
        <a:lstStyle/>
        <a:p>
          <a:pPr algn="ctr"/>
          <a:r>
            <a:rPr lang="en-US" sz="3400" dirty="0" smtClean="0"/>
            <a:t>Twice Yearly, You MUST</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1667" custLinFactNeighborY="-489">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B798EC8B-616F-48FA-8F2B-506F15B01706}" type="presOf" srcId="{EE030BBD-CC10-48B5-BE47-80E41777220A}" destId="{4718474C-CCF3-4B29-A69B-BE6E44EB506B}" srcOrd="0" destOrd="0" presId="urn:microsoft.com/office/officeart/2005/8/layout/vList2"/>
    <dgm:cxn modelId="{F892D9AA-828B-4A5B-B6DB-A1351D058761}" type="presOf" srcId="{CA18C304-790A-426F-BDC0-F1EA5BD4F17B}" destId="{BB70550F-8890-47CC-B5F1-2A73E13ED811}" srcOrd="0" destOrd="0" presId="urn:microsoft.com/office/officeart/2005/8/layout/vList2"/>
    <dgm:cxn modelId="{90484A35-2506-4376-AFB6-5614AA5A87E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8"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Club Reporting on My </a:t>
          </a:r>
          <a:r>
            <a:rPr lang="en-US" sz="3400" dirty="0" smtClean="0"/>
            <a:t>LCI/</a:t>
          </a:r>
          <a:r>
            <a:rPr lang="en-US" sz="3400" dirty="0" err="1" smtClean="0"/>
            <a:t>MyLion</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17500" custLinFactNeighborY="-20728">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07E47E9A-E752-4730-A590-C2477C976515}" type="presOf" srcId="{CA18C304-790A-426F-BDC0-F1EA5BD4F17B}" destId="{BB70550F-8890-47CC-B5F1-2A73E13ED811}" srcOrd="0" destOrd="0" presId="urn:microsoft.com/office/officeart/2005/8/layout/vList2"/>
    <dgm:cxn modelId="{7D6EA1F6-86E5-4EBD-9297-06D1B0454664}" type="presOf" srcId="{EE030BBD-CC10-48B5-BE47-80E41777220A}" destId="{4718474C-CCF3-4B29-A69B-BE6E44EB506B}" srcOrd="0" destOrd="0" presId="urn:microsoft.com/office/officeart/2005/8/layout/vList2"/>
    <dgm:cxn modelId="{7EFA2A06-AADA-4053-A0A8-CF7561D9C2C5}" type="presParOf" srcId="{4718474C-CCF3-4B29-A69B-BE6E44EB506B}" destId="{BB70550F-8890-47CC-B5F1-2A73E13ED811}" srcOrd="0" destOrd="0" presId="urn:microsoft.com/office/officeart/2005/8/layout/vList2"/>
  </dgm:cxnLst>
  <dgm:bg>
    <a:solidFill>
      <a:schemeClr val="bg2">
        <a:lumMod val="2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7"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Club Reporting on My LCI</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1668" custScaleY="62623" custLinFactNeighborX="-1666" custLinFactNeighborY="-489">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0FF793A7-A7BC-4138-8CCC-DD6E118A4788}" type="presOf" srcId="{EE030BBD-CC10-48B5-BE47-80E41777220A}" destId="{4718474C-CCF3-4B29-A69B-BE6E44EB506B}" srcOrd="0" destOrd="0" presId="urn:microsoft.com/office/officeart/2005/8/layout/vList2"/>
    <dgm:cxn modelId="{DCD2550C-9DAC-45EC-AAEB-589F10B5D5FB}" type="presOf" srcId="{CA18C304-790A-426F-BDC0-F1EA5BD4F17B}" destId="{BB70550F-8890-47CC-B5F1-2A73E13ED811}" srcOrd="0" destOrd="0" presId="urn:microsoft.com/office/officeart/2005/8/layout/vList2"/>
    <dgm:cxn modelId="{4881E3C7-E0CA-475F-B5ED-CF9BBE9D7360}"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7"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Club Reporting on My LCI</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1668" custScaleY="62623" custLinFactNeighborX="-1666" custLinFactNeighborY="-489">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6141CD43-BED4-4F9A-90E0-CC8A93EA5332}" type="presOf" srcId="{CA18C304-790A-426F-BDC0-F1EA5BD4F17B}" destId="{BB70550F-8890-47CC-B5F1-2A73E13ED811}" srcOrd="0" destOrd="0" presId="urn:microsoft.com/office/officeart/2005/8/layout/vList2"/>
    <dgm:cxn modelId="{2CD2BBE7-5091-4BFA-BBF7-D572F87902A9}" type="presOf" srcId="{EE030BBD-CC10-48B5-BE47-80E41777220A}" destId="{4718474C-CCF3-4B29-A69B-BE6E44EB506B}" srcOrd="0" destOrd="0" presId="urn:microsoft.com/office/officeart/2005/8/layout/vList2"/>
    <dgm:cxn modelId="{94655630-1A91-4DE0-9A80-3A028BE2D95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accent1">
            <a:lumMod val="50000"/>
          </a:schemeClr>
        </a:solidFill>
        <a:ln/>
      </dgm:spPr>
      <dgm:t>
        <a:bodyPr/>
        <a:lstStyle/>
        <a:p>
          <a:pPr algn="ctr"/>
          <a:r>
            <a:rPr lang="en-US" sz="3400" dirty="0" smtClean="0"/>
            <a:t>Responsibilities of the Club Secretary</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1666" custLinFactNeighborY="-489">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283BA009-BE75-41D5-82BB-D3D6B6C09665}" type="presOf" srcId="{CA18C304-790A-426F-BDC0-F1EA5BD4F17B}" destId="{BB70550F-8890-47CC-B5F1-2A73E13ED811}" srcOrd="0" destOrd="0" presId="urn:microsoft.com/office/officeart/2005/8/layout/vList2"/>
    <dgm:cxn modelId="{2C6F459A-36E1-467A-94DA-94C2E92CA16D}" type="presOf" srcId="{EE030BBD-CC10-48B5-BE47-80E41777220A}" destId="{4718474C-CCF3-4B29-A69B-BE6E44EB506B}" srcOrd="0" destOrd="0" presId="urn:microsoft.com/office/officeart/2005/8/layout/vList2"/>
    <dgm:cxn modelId="{766F3937-1F2C-4786-82C9-7638F814313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accent1">
            <a:lumMod val="50000"/>
          </a:schemeClr>
        </a:solidFill>
        <a:ln/>
      </dgm:spPr>
      <dgm:t>
        <a:bodyPr/>
        <a:lstStyle/>
        <a:p>
          <a:pPr algn="ctr"/>
          <a:r>
            <a:rPr lang="en-US" sz="3400" dirty="0" smtClean="0"/>
            <a:t>Club Meetings</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44848D1-BF1C-43E6-84B9-517C990F0D73}" type="presOf" srcId="{CA18C304-790A-426F-BDC0-F1EA5BD4F17B}" destId="{BB70550F-8890-47CC-B5F1-2A73E13ED811}" srcOrd="0" destOrd="0" presId="urn:microsoft.com/office/officeart/2005/8/layout/vList2"/>
    <dgm:cxn modelId="{DD69E9D1-EF65-48DE-9350-DF188D66D408}" type="presOf" srcId="{EE030BBD-CC10-48B5-BE47-80E41777220A}" destId="{4718474C-CCF3-4B29-A69B-BE6E44EB506B}" srcOrd="0" destOrd="0" presId="urn:microsoft.com/office/officeart/2005/8/layout/vList2"/>
    <dgm:cxn modelId="{64833556-1F66-4D51-B1BE-37FC1905D2A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Step 1 – Before the meeting </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Step 2 – During the meeting </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177D6683-458D-4017-A762-3EA950233828}" type="presOf" srcId="{EE030BBD-CC10-48B5-BE47-80E41777220A}" destId="{4718474C-CCF3-4B29-A69B-BE6E44EB506B}" srcOrd="0" destOrd="0" presId="urn:microsoft.com/office/officeart/2005/8/layout/vList2"/>
    <dgm:cxn modelId="{0E152A11-2F96-4D12-B014-89F020B418A8}" type="presOf" srcId="{CA18C304-790A-426F-BDC0-F1EA5BD4F17B}" destId="{BB70550F-8890-47CC-B5F1-2A73E13ED811}" srcOrd="0" destOrd="0" presId="urn:microsoft.com/office/officeart/2005/8/layout/vList2"/>
    <dgm:cxn modelId="{4ED43767-AC78-4297-A47E-D87D9ECD7E6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7"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Step 3 – After the meeting </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B232BE9-FE49-436A-A028-2D08394C3155}" type="presOf" srcId="{CA18C304-790A-426F-BDC0-F1EA5BD4F17B}" destId="{BB70550F-8890-47CC-B5F1-2A73E13ED811}" srcOrd="0" destOrd="0" presId="urn:microsoft.com/office/officeart/2005/8/layout/vList2"/>
    <dgm:cxn modelId="{9234EBEA-6FF8-4CB7-BEC5-0C86BD4D1543}" type="presOf" srcId="{EE030BBD-CC10-48B5-BE47-80E41777220A}" destId="{4718474C-CCF3-4B29-A69B-BE6E44EB506B}" srcOrd="0" destOrd="0" presId="urn:microsoft.com/office/officeart/2005/8/layout/vList2"/>
    <dgm:cxn modelId="{6A0452F5-7ED6-4B18-AC17-8BD00A4DD46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What should be in the minutes? </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417" custLinFactNeighborY="8259">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945A99FC-50CF-4D3F-8F61-5BCEB23E41E2}" type="presOf" srcId="{CA18C304-790A-426F-BDC0-F1EA5BD4F17B}" destId="{BB70550F-8890-47CC-B5F1-2A73E13ED811}" srcOrd="0" destOrd="0" presId="urn:microsoft.com/office/officeart/2005/8/layout/vList2"/>
    <dgm:cxn modelId="{8CF88E19-3A76-4EAB-9CE9-DBD10712D390}" type="presOf" srcId="{EE030BBD-CC10-48B5-BE47-80E41777220A}" destId="{4718474C-CCF3-4B29-A69B-BE6E44EB506B}" srcOrd="0" destOrd="0" presId="urn:microsoft.com/office/officeart/2005/8/layout/vList2"/>
    <dgm:cxn modelId="{60C0D423-5AF9-4786-B6C7-D03C0C268E4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9"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What should be in the minutes? </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ABB4A244-C580-4684-BFF6-8B55824A934C}" type="presOf" srcId="{CA18C304-790A-426F-BDC0-F1EA5BD4F17B}" destId="{BB70550F-8890-47CC-B5F1-2A73E13ED811}" srcOrd="0" destOrd="0" presId="urn:microsoft.com/office/officeart/2005/8/layout/vList2"/>
    <dgm:cxn modelId="{8B4C9A07-422C-4121-975F-E9D6B396ADF4}" type="presOf" srcId="{EE030BBD-CC10-48B5-BE47-80E41777220A}" destId="{4718474C-CCF3-4B29-A69B-BE6E44EB506B}" srcOrd="0" destOrd="0" presId="urn:microsoft.com/office/officeart/2005/8/layout/vList2"/>
    <dgm:cxn modelId="{886A6DE7-EEFF-4AD6-9308-2626935FCC2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chemeClr val="bg2">
            <a:lumMod val="25000"/>
          </a:schemeClr>
        </a:solidFill>
        <a:ln/>
      </dgm:spPr>
      <dgm:t>
        <a:bodyPr/>
        <a:lstStyle/>
        <a:p>
          <a:pPr algn="ctr"/>
          <a:r>
            <a:rPr lang="en-US" sz="3400" dirty="0" smtClean="0"/>
            <a:t>Keeping Club Records</a:t>
          </a:r>
          <a:endParaRPr lang="en-US" sz="34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BC890F36-1196-4333-A334-BB276F815504}" type="presOf" srcId="{EE030BBD-CC10-48B5-BE47-80E41777220A}" destId="{4718474C-CCF3-4B29-A69B-BE6E44EB506B}" srcOrd="0" destOrd="0" presId="urn:microsoft.com/office/officeart/2005/8/layout/vList2"/>
    <dgm:cxn modelId="{80A5E78D-9A23-421A-921F-0D02C0FC0E4C}" type="presOf" srcId="{CA18C304-790A-426F-BDC0-F1EA5BD4F17B}" destId="{BB70550F-8890-47CC-B5F1-2A73E13ED811}" srcOrd="0" destOrd="0" presId="urn:microsoft.com/office/officeart/2005/8/layout/vList2"/>
    <dgm:cxn modelId="{1C516630-AA72-4BA2-95A2-45B40F52E65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Club Correspondence</a:t>
          </a:r>
          <a:endParaRPr lang="en-US" sz="3400" kern="1200" dirty="0"/>
        </a:p>
      </dsp:txBody>
      <dsp:txXfrm>
        <a:off x="189009" y="36625"/>
        <a:ext cx="8765980" cy="6770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Club Reporting </a:t>
          </a:r>
          <a:endParaRPr lang="en-US" sz="3400" kern="1200" dirty="0"/>
        </a:p>
      </dsp:txBody>
      <dsp:txXfrm>
        <a:off x="189009" y="36625"/>
        <a:ext cx="8765980" cy="6770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289531" y="4"/>
          <a:ext cx="8397268" cy="750273"/>
        </a:xfrm>
        <a:prstGeom prst="roundRect">
          <a:avLst/>
        </a:prstGeom>
        <a:solidFill>
          <a:schemeClr val="bg2">
            <a:lumMod val="25000"/>
          </a:schemeClr>
        </a:solidFill>
        <a:ln w="9525" cap="flat" cmpd="thickThin" algn="ctr">
          <a:solidFill>
            <a:schemeClr val="tx2"/>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Twice Yearly, You MUST</a:t>
          </a:r>
          <a:endParaRPr lang="en-US" sz="3400" kern="1200" dirty="0"/>
        </a:p>
      </dsp:txBody>
      <dsp:txXfrm>
        <a:off x="326156" y="36629"/>
        <a:ext cx="8324018" cy="6770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286991" y="0"/>
          <a:ext cx="8323608"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Club Reporting on My </a:t>
          </a:r>
          <a:r>
            <a:rPr lang="en-US" sz="3400" kern="1200" dirty="0" smtClean="0"/>
            <a:t>LCI/</a:t>
          </a:r>
          <a:r>
            <a:rPr lang="en-US" sz="3400" kern="1200" dirty="0" err="1" smtClean="0"/>
            <a:t>MyLion</a:t>
          </a:r>
          <a:endParaRPr lang="en-US" sz="3400" kern="1200" dirty="0"/>
        </a:p>
      </dsp:txBody>
      <dsp:txXfrm>
        <a:off x="323616" y="36625"/>
        <a:ext cx="8250358" cy="6770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228599" y="4"/>
          <a:ext cx="8382121"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Club Reporting on My LCI</a:t>
          </a:r>
          <a:endParaRPr lang="en-US" sz="3400" kern="1200" dirty="0"/>
        </a:p>
      </dsp:txBody>
      <dsp:txXfrm>
        <a:off x="265224" y="36629"/>
        <a:ext cx="8308871" cy="6770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228599" y="4"/>
          <a:ext cx="8382121"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Club Reporting on My LCI</a:t>
          </a:r>
          <a:endParaRPr lang="en-US" sz="3400" kern="1200" dirty="0"/>
        </a:p>
      </dsp:txBody>
      <dsp:txXfrm>
        <a:off x="265224" y="36629"/>
        <a:ext cx="8308871" cy="677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43" y="4"/>
          <a:ext cx="8470929" cy="750273"/>
        </a:xfrm>
        <a:prstGeom prst="roundRect">
          <a:avLst/>
        </a:prstGeom>
        <a:solidFill>
          <a:schemeClr val="accent1">
            <a:lumMod val="50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Responsibilities of the Club Secretary</a:t>
          </a:r>
          <a:endParaRPr lang="en-US" sz="3400" kern="1200" dirty="0"/>
        </a:p>
      </dsp:txBody>
      <dsp:txXfrm>
        <a:off x="36668" y="36629"/>
        <a:ext cx="8397679" cy="677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accent1">
            <a:lumMod val="50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Club Meetings</a:t>
          </a:r>
          <a:endParaRPr lang="en-US" sz="3400" kern="1200" dirty="0"/>
        </a:p>
      </dsp:txBody>
      <dsp:txXfrm>
        <a:off x="189009" y="36625"/>
        <a:ext cx="8765980" cy="677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Step 1 – Before the meeting </a:t>
          </a:r>
          <a:endParaRPr lang="en-US" sz="3400" kern="1200" dirty="0"/>
        </a:p>
      </dsp:txBody>
      <dsp:txXfrm>
        <a:off x="189009" y="36625"/>
        <a:ext cx="8765980" cy="677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Step 2 – During the meeting </a:t>
          </a:r>
          <a:endParaRPr lang="en-US" sz="3400" kern="1200" dirty="0"/>
        </a:p>
      </dsp:txBody>
      <dsp:txXfrm>
        <a:off x="189009" y="36625"/>
        <a:ext cx="8765980" cy="677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Step 3 – After the meeting </a:t>
          </a:r>
          <a:endParaRPr lang="en-US" sz="3400" kern="1200" dirty="0"/>
        </a:p>
      </dsp:txBody>
      <dsp:txXfrm>
        <a:off x="189009" y="36625"/>
        <a:ext cx="8765980" cy="6770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90515" y="11726"/>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What should be in the minutes? </a:t>
          </a:r>
          <a:endParaRPr lang="en-US" sz="3400" kern="1200" dirty="0"/>
        </a:p>
      </dsp:txBody>
      <dsp:txXfrm>
        <a:off x="227140" y="48351"/>
        <a:ext cx="8765980" cy="6770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What should be in the minutes? </a:t>
          </a:r>
          <a:endParaRPr lang="en-US" sz="3400" kern="1200" dirty="0"/>
        </a:p>
      </dsp:txBody>
      <dsp:txXfrm>
        <a:off x="189009" y="36625"/>
        <a:ext cx="8765980" cy="6770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50273"/>
        </a:xfrm>
        <a:prstGeom prst="roundRect">
          <a:avLst/>
        </a:prstGeom>
        <a:solidFill>
          <a:schemeClr val="bg2">
            <a:lumMod val="25000"/>
          </a:schemeClr>
        </a:soli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Keeping Club Records</a:t>
          </a:r>
          <a:endParaRPr lang="en-US" sz="3400" kern="1200" dirty="0"/>
        </a:p>
      </dsp:txBody>
      <dsp:txXfrm>
        <a:off x="189009" y="36625"/>
        <a:ext cx="8765980" cy="6770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9513"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4743" y="0"/>
            <a:ext cx="4029511" cy="350760"/>
          </a:xfrm>
          <a:prstGeom prst="rect">
            <a:avLst/>
          </a:prstGeom>
        </p:spPr>
        <p:txBody>
          <a:bodyPr vert="horz" lIns="91440" tIns="45720" rIns="91440" bIns="45720" rtlCol="0"/>
          <a:lstStyle>
            <a:lvl1pPr algn="r">
              <a:defRPr sz="1200"/>
            </a:lvl1pPr>
          </a:lstStyle>
          <a:p>
            <a:fld id="{0A968EAA-E26B-4235-8FC3-8F1A6F10C581}" type="datetimeFigureOut">
              <a:rPr lang="en-US" smtClean="0"/>
              <a:pPr/>
              <a:t>6/10/2020</a:t>
            </a:fld>
            <a:endParaRPr lang="en-US" dirty="0"/>
          </a:p>
        </p:txBody>
      </p:sp>
      <p:sp>
        <p:nvSpPr>
          <p:cNvPr id="4" name="Footer Placeholder 3"/>
          <p:cNvSpPr>
            <a:spLocks noGrp="1"/>
          </p:cNvSpPr>
          <p:nvPr>
            <p:ph type="ftr" sz="quarter" idx="2"/>
          </p:nvPr>
        </p:nvSpPr>
        <p:spPr>
          <a:xfrm>
            <a:off x="3" y="6658443"/>
            <a:ext cx="4029513"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4743" y="6658443"/>
            <a:ext cx="4029511" cy="350760"/>
          </a:xfrm>
          <a:prstGeom prst="rect">
            <a:avLst/>
          </a:prstGeom>
        </p:spPr>
        <p:txBody>
          <a:bodyPr vert="horz" lIns="91440" tIns="45720" rIns="91440" bIns="45720" rtlCol="0" anchor="b"/>
          <a:lstStyle>
            <a:lvl1pPr algn="r">
              <a:defRPr sz="1200"/>
            </a:lvl1pPr>
          </a:lstStyle>
          <a:p>
            <a:fld id="{963667A2-7008-465F-B5DB-16CC31CE8223}" type="slidenum">
              <a:rPr lang="en-US" smtClean="0"/>
              <a:pPr/>
              <a:t>‹#›</a:t>
            </a:fld>
            <a:endParaRPr lang="en-US" dirty="0"/>
          </a:p>
        </p:txBody>
      </p:sp>
    </p:spTree>
    <p:extLst>
      <p:ext uri="{BB962C8B-B14F-4D97-AF65-F5344CB8AC3E}">
        <p14:creationId xmlns:p14="http://schemas.microsoft.com/office/powerpoint/2010/main" val="3987051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77" tIns="46589" rIns="93177" bIns="46589" rtlCol="0"/>
          <a:lstStyle>
            <a:lvl1pPr algn="r">
              <a:defRPr sz="1200"/>
            </a:lvl1pPr>
          </a:lstStyle>
          <a:p>
            <a:fld id="{CE908E2B-2BC2-4127-91C9-86F8D7FE03F5}" type="datetimeFigureOut">
              <a:rPr lang="en-US" smtClean="0"/>
              <a:pPr/>
              <a:t>6/10/2020</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7" tIns="46589" rIns="93177" bIns="46589" rtlCol="0" anchor="b"/>
          <a:lstStyle>
            <a:lvl1pPr algn="r">
              <a:defRPr sz="1200"/>
            </a:lvl1pPr>
          </a:lstStyle>
          <a:p>
            <a:fld id="{42A7AE9E-C9DF-464C-B6CC-034AB433984A}" type="slidenum">
              <a:rPr lang="en-US" smtClean="0"/>
              <a:pPr/>
              <a:t>‹#›</a:t>
            </a:fld>
            <a:endParaRPr lang="en-US" dirty="0"/>
          </a:p>
        </p:txBody>
      </p:sp>
    </p:spTree>
    <p:extLst>
      <p:ext uri="{BB962C8B-B14F-4D97-AF65-F5344CB8AC3E}">
        <p14:creationId xmlns:p14="http://schemas.microsoft.com/office/powerpoint/2010/main" val="2835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17</a:t>
            </a:fld>
            <a:endParaRPr lang="en-US" dirty="0"/>
          </a:p>
        </p:txBody>
      </p:sp>
    </p:spTree>
    <p:extLst>
      <p:ext uri="{BB962C8B-B14F-4D97-AF65-F5344CB8AC3E}">
        <p14:creationId xmlns:p14="http://schemas.microsoft.com/office/powerpoint/2010/main" val="2857924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19</a:t>
            </a:fld>
            <a:endParaRPr lang="en-US" dirty="0"/>
          </a:p>
        </p:txBody>
      </p:sp>
    </p:spTree>
    <p:extLst>
      <p:ext uri="{BB962C8B-B14F-4D97-AF65-F5344CB8AC3E}">
        <p14:creationId xmlns:p14="http://schemas.microsoft.com/office/powerpoint/2010/main" val="153305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a:t>
            </a:fld>
            <a:endParaRPr lang="en-US" dirty="0"/>
          </a:p>
        </p:txBody>
      </p:sp>
    </p:spTree>
    <p:extLst>
      <p:ext uri="{BB962C8B-B14F-4D97-AF65-F5344CB8AC3E}">
        <p14:creationId xmlns:p14="http://schemas.microsoft.com/office/powerpoint/2010/main" val="67655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20</a:t>
            </a:fld>
            <a:endParaRPr lang="en-US" dirty="0"/>
          </a:p>
        </p:txBody>
      </p:sp>
    </p:spTree>
    <p:extLst>
      <p:ext uri="{BB962C8B-B14F-4D97-AF65-F5344CB8AC3E}">
        <p14:creationId xmlns:p14="http://schemas.microsoft.com/office/powerpoint/2010/main" val="2249495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21</a:t>
            </a:fld>
            <a:endParaRPr lang="en-US" dirty="0"/>
          </a:p>
        </p:txBody>
      </p:sp>
    </p:spTree>
    <p:extLst>
      <p:ext uri="{BB962C8B-B14F-4D97-AF65-F5344CB8AC3E}">
        <p14:creationId xmlns:p14="http://schemas.microsoft.com/office/powerpoint/2010/main" val="124391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22</a:t>
            </a:fld>
            <a:endParaRPr lang="en-US" dirty="0"/>
          </a:p>
        </p:txBody>
      </p:sp>
    </p:spTree>
    <p:extLst>
      <p:ext uri="{BB962C8B-B14F-4D97-AF65-F5344CB8AC3E}">
        <p14:creationId xmlns:p14="http://schemas.microsoft.com/office/powerpoint/2010/main" val="552430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23</a:t>
            </a:fld>
            <a:endParaRPr lang="en-US" dirty="0"/>
          </a:p>
        </p:txBody>
      </p:sp>
    </p:spTree>
    <p:extLst>
      <p:ext uri="{BB962C8B-B14F-4D97-AF65-F5344CB8AC3E}">
        <p14:creationId xmlns:p14="http://schemas.microsoft.com/office/powerpoint/2010/main" val="28519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24</a:t>
            </a:fld>
            <a:endParaRPr lang="en-US" dirty="0"/>
          </a:p>
        </p:txBody>
      </p:sp>
    </p:spTree>
    <p:extLst>
      <p:ext uri="{BB962C8B-B14F-4D97-AF65-F5344CB8AC3E}">
        <p14:creationId xmlns:p14="http://schemas.microsoft.com/office/powerpoint/2010/main" val="709222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25</a:t>
            </a:fld>
            <a:endParaRPr lang="en-US" dirty="0"/>
          </a:p>
        </p:txBody>
      </p:sp>
    </p:spTree>
    <p:extLst>
      <p:ext uri="{BB962C8B-B14F-4D97-AF65-F5344CB8AC3E}">
        <p14:creationId xmlns:p14="http://schemas.microsoft.com/office/powerpoint/2010/main" val="206434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26</a:t>
            </a:fld>
            <a:endParaRPr lang="en-US" dirty="0"/>
          </a:p>
        </p:txBody>
      </p:sp>
    </p:spTree>
    <p:extLst>
      <p:ext uri="{BB962C8B-B14F-4D97-AF65-F5344CB8AC3E}">
        <p14:creationId xmlns:p14="http://schemas.microsoft.com/office/powerpoint/2010/main" val="1771658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29</a:t>
            </a:fld>
            <a:endParaRPr lang="en-US" dirty="0"/>
          </a:p>
        </p:txBody>
      </p:sp>
    </p:spTree>
    <p:extLst>
      <p:ext uri="{BB962C8B-B14F-4D97-AF65-F5344CB8AC3E}">
        <p14:creationId xmlns:p14="http://schemas.microsoft.com/office/powerpoint/2010/main" val="161772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6381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pPr/>
              <a:t>31</a:t>
            </a:fld>
            <a:endParaRPr lang="en-US" dirty="0"/>
          </a:p>
        </p:txBody>
      </p:sp>
    </p:spTree>
    <p:extLst>
      <p:ext uri="{BB962C8B-B14F-4D97-AF65-F5344CB8AC3E}">
        <p14:creationId xmlns:p14="http://schemas.microsoft.com/office/powerpoint/2010/main" val="382005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9</a:t>
            </a:fld>
            <a:endParaRPr lang="en-US" dirty="0"/>
          </a:p>
        </p:txBody>
      </p:sp>
    </p:spTree>
    <p:extLst>
      <p:ext uri="{BB962C8B-B14F-4D97-AF65-F5344CB8AC3E}">
        <p14:creationId xmlns:p14="http://schemas.microsoft.com/office/powerpoint/2010/main" val="4063813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C44274A-1B7F-4F44-BD91-5148D92916ED}" type="datetime1">
              <a:rPr lang="en-US" smtClean="0"/>
              <a:t>6/10/2020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Club Secretary Training</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57AB9D-7DAF-4932-8D90-97F45FB0A7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24D33-CD44-47CF-B5DC-27760D2EC610}" type="datetime1">
              <a:rPr lang="en-US" smtClean="0"/>
              <a:t>6/10/2020</a:t>
            </a:fld>
            <a:endParaRPr lang="en-US" dirty="0"/>
          </a:p>
        </p:txBody>
      </p:sp>
      <p:sp>
        <p:nvSpPr>
          <p:cNvPr id="5" name="Footer Placeholder 4"/>
          <p:cNvSpPr>
            <a:spLocks noGrp="1"/>
          </p:cNvSpPr>
          <p:nvPr>
            <p:ph type="ftr" sz="quarter" idx="11"/>
          </p:nvPr>
        </p:nvSpPr>
        <p:spPr/>
        <p:txBody>
          <a:bodyPr/>
          <a:lstStyle/>
          <a:p>
            <a:r>
              <a:rPr lang="en-US" dirty="0" smtClean="0"/>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64FD0E-CB40-4E98-B478-B86B96C6D527}" type="datetime1">
              <a:rPr lang="en-US" smtClean="0"/>
              <a:t>6/10/2020</a:t>
            </a:fld>
            <a:endParaRPr lang="en-US" dirty="0"/>
          </a:p>
        </p:txBody>
      </p:sp>
      <p:sp>
        <p:nvSpPr>
          <p:cNvPr id="5" name="Footer Placeholder 4"/>
          <p:cNvSpPr>
            <a:spLocks noGrp="1"/>
          </p:cNvSpPr>
          <p:nvPr>
            <p:ph type="ftr" sz="quarter" idx="11"/>
          </p:nvPr>
        </p:nvSpPr>
        <p:spPr/>
        <p:txBody>
          <a:bodyPr/>
          <a:lstStyle/>
          <a:p>
            <a:r>
              <a:rPr lang="en-US" dirty="0" smtClean="0"/>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1737C9-33B0-4609-BDB6-D2ECEF9E1F72}" type="datetime1">
              <a:rPr lang="en-US" smtClean="0"/>
              <a:t>6/10/2020</a:t>
            </a:fld>
            <a:endParaRPr lang="en-US" dirty="0"/>
          </a:p>
        </p:txBody>
      </p:sp>
      <p:sp>
        <p:nvSpPr>
          <p:cNvPr id="5" name="Footer Placeholder 4"/>
          <p:cNvSpPr>
            <a:spLocks noGrp="1"/>
          </p:cNvSpPr>
          <p:nvPr>
            <p:ph type="ftr" sz="quarter" idx="11"/>
          </p:nvPr>
        </p:nvSpPr>
        <p:spPr/>
        <p:txBody>
          <a:bodyPr/>
          <a:lstStyle/>
          <a:p>
            <a:r>
              <a:rPr lang="en-US" dirty="0" smtClean="0"/>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8B3A37-42F5-491E-8981-A1407A50DA41}" type="datetime1">
              <a:rPr lang="en-US" smtClean="0"/>
              <a:t>6/10/2020</a:t>
            </a:fld>
            <a:endParaRPr lang="en-US" dirty="0"/>
          </a:p>
        </p:txBody>
      </p:sp>
      <p:sp>
        <p:nvSpPr>
          <p:cNvPr id="5" name="Footer Placeholder 4"/>
          <p:cNvSpPr>
            <a:spLocks noGrp="1"/>
          </p:cNvSpPr>
          <p:nvPr>
            <p:ph type="ftr" sz="quarter" idx="11"/>
          </p:nvPr>
        </p:nvSpPr>
        <p:spPr/>
        <p:txBody>
          <a:bodyPr/>
          <a:lstStyle/>
          <a:p>
            <a:r>
              <a:rPr lang="en-US" dirty="0" smtClean="0"/>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A3148D-B1AE-4085-8011-655C9EEE9273}"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dirty="0" smtClean="0"/>
              <a:t>Club Secretary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C6CC5C-30D2-47FF-8698-B3B8D8334E7E}" type="datetime1">
              <a:rPr lang="en-US" smtClean="0"/>
              <a:t>6/10/2020</a:t>
            </a:fld>
            <a:endParaRPr lang="en-US" dirty="0"/>
          </a:p>
        </p:txBody>
      </p:sp>
      <p:sp>
        <p:nvSpPr>
          <p:cNvPr id="8" name="Footer Placeholder 7"/>
          <p:cNvSpPr>
            <a:spLocks noGrp="1"/>
          </p:cNvSpPr>
          <p:nvPr>
            <p:ph type="ftr" sz="quarter" idx="11"/>
          </p:nvPr>
        </p:nvSpPr>
        <p:spPr/>
        <p:txBody>
          <a:bodyPr/>
          <a:lstStyle/>
          <a:p>
            <a:r>
              <a:rPr lang="en-US" dirty="0" smtClean="0"/>
              <a:t>Club Secretary Training</a:t>
            </a:r>
            <a:endParaRPr lang="en-US" dirty="0"/>
          </a:p>
        </p:txBody>
      </p:sp>
      <p:sp>
        <p:nvSpPr>
          <p:cNvPr id="9" name="Slide Number Placeholder 8"/>
          <p:cNvSpPr>
            <a:spLocks noGrp="1"/>
          </p:cNvSpPr>
          <p:nvPr>
            <p:ph type="sldNum" sz="quarter" idx="12"/>
          </p:nvPr>
        </p:nvSpPr>
        <p:spPr/>
        <p:txBody>
          <a:bodyPr/>
          <a:lstStyle/>
          <a:p>
            <a:fld id="{D057AB9D-7DAF-4932-8D90-97F45FB0A79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3F671-26E5-4AC5-B4AF-8B558B10F295}" type="datetime1">
              <a:rPr lang="en-US" smtClean="0"/>
              <a:t>6/10/2020</a:t>
            </a:fld>
            <a:endParaRPr lang="en-US" dirty="0"/>
          </a:p>
        </p:txBody>
      </p:sp>
      <p:sp>
        <p:nvSpPr>
          <p:cNvPr id="4" name="Footer Placeholder 3"/>
          <p:cNvSpPr>
            <a:spLocks noGrp="1"/>
          </p:cNvSpPr>
          <p:nvPr>
            <p:ph type="ftr" sz="quarter" idx="11"/>
          </p:nvPr>
        </p:nvSpPr>
        <p:spPr/>
        <p:txBody>
          <a:bodyPr/>
          <a:lstStyle/>
          <a:p>
            <a:r>
              <a:rPr lang="en-US" dirty="0" smtClean="0"/>
              <a:t>Club Secretary Training</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CECDA-5E92-4FE9-9F01-AA2EA7FE3B5D}" type="datetime1">
              <a:rPr lang="en-US" smtClean="0"/>
              <a:t>6/10/2020</a:t>
            </a:fld>
            <a:endParaRPr lang="en-US" dirty="0"/>
          </a:p>
        </p:txBody>
      </p:sp>
      <p:sp>
        <p:nvSpPr>
          <p:cNvPr id="3" name="Footer Placeholder 2"/>
          <p:cNvSpPr>
            <a:spLocks noGrp="1"/>
          </p:cNvSpPr>
          <p:nvPr>
            <p:ph type="ftr" sz="quarter" idx="11"/>
          </p:nvPr>
        </p:nvSpPr>
        <p:spPr/>
        <p:txBody>
          <a:bodyPr/>
          <a:lstStyle/>
          <a:p>
            <a:r>
              <a:rPr lang="en-US" dirty="0" smtClean="0"/>
              <a:t>Club Secretary Training</a:t>
            </a:r>
            <a:endParaRPr lang="en-US" dirty="0"/>
          </a:p>
        </p:txBody>
      </p:sp>
      <p:sp>
        <p:nvSpPr>
          <p:cNvPr id="4" name="Slide Number Placeholder 3"/>
          <p:cNvSpPr>
            <a:spLocks noGrp="1"/>
          </p:cNvSpPr>
          <p:nvPr>
            <p:ph type="sldNum" sz="quarter" idx="12"/>
          </p:nvPr>
        </p:nvSpPr>
        <p:spPr/>
        <p:txBody>
          <a:bodyPr/>
          <a:lstStyle/>
          <a:p>
            <a:fld id="{D057AB9D-7DAF-4932-8D90-97F45FB0A79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4185215-B4BB-4334-BE7C-3D5DCA1B5349}" type="datetime1">
              <a:rPr lang="en-US" smtClean="0"/>
              <a:t>6/10/2020</a:t>
            </a:fld>
            <a:endParaRPr lang="en-US" dirty="0"/>
          </a:p>
        </p:txBody>
      </p:sp>
      <p:sp>
        <p:nvSpPr>
          <p:cNvPr id="6" name="Footer Placeholder 5"/>
          <p:cNvSpPr>
            <a:spLocks noGrp="1"/>
          </p:cNvSpPr>
          <p:nvPr>
            <p:ph type="ftr" sz="quarter" idx="11"/>
          </p:nvPr>
        </p:nvSpPr>
        <p:spPr/>
        <p:txBody>
          <a:bodyPr/>
          <a:lstStyle/>
          <a:p>
            <a:r>
              <a:rPr lang="en-US" dirty="0" smtClean="0"/>
              <a:t>Club Secretary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EBC41D-8289-4191-AF9A-E2C417D27C99}" type="datetime1">
              <a:rPr lang="en-US" smtClean="0"/>
              <a:t>6/10/2020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dirty="0" smtClean="0"/>
              <a:t>Club Secretary Training</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57AB9D-7DAF-4932-8D90-97F45FB0A79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C94C7A-E6AA-4436-9CD0-178B6E0D05F9}" type="datetime1">
              <a:rPr lang="en-US" smtClean="0"/>
              <a:t>6/10/2020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Club Secretary Training</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57AB9D-7DAF-4932-8D90-97F45FB0A7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5.xml"/><Relationship Id="rId7" Type="http://schemas.openxmlformats.org/officeDocument/2006/relationships/diagramColors" Target="../diagrams/colors1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4.gif"/></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6.xml"/><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14.xml"/><Relationship Id="rId11" Type="http://schemas.openxmlformats.org/officeDocument/2006/relationships/image" Target="../media/image7.png"/><Relationship Id="rId5" Type="http://schemas.openxmlformats.org/officeDocument/2006/relationships/diagramLayout" Target="../diagrams/layout14.xml"/><Relationship Id="rId10" Type="http://schemas.openxmlformats.org/officeDocument/2006/relationships/image" Target="../media/image6.png"/><Relationship Id="rId4" Type="http://schemas.openxmlformats.org/officeDocument/2006/relationships/diagramData" Target="../diagrams/data14.xml"/><Relationship Id="rId9"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8.xml"/><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15.xml"/><Relationship Id="rId11" Type="http://schemas.openxmlformats.org/officeDocument/2006/relationships/image" Target="../media/image9.png"/><Relationship Id="rId5" Type="http://schemas.openxmlformats.org/officeDocument/2006/relationships/diagramLayout" Target="../diagrams/layout15.xml"/><Relationship Id="rId10" Type="http://schemas.openxmlformats.org/officeDocument/2006/relationships/image" Target="../media/image7.png"/><Relationship Id="rId4" Type="http://schemas.openxmlformats.org/officeDocument/2006/relationships/diagramData" Target="../diagrams/data15.xml"/><Relationship Id="rId9"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gif"/><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12" name="TextBox 11"/>
          <p:cNvSpPr txBox="1"/>
          <p:nvPr/>
        </p:nvSpPr>
        <p:spPr>
          <a:xfrm>
            <a:off x="457200" y="838200"/>
            <a:ext cx="8229600" cy="1985159"/>
          </a:xfrm>
          <a:prstGeom prst="rect">
            <a:avLst/>
          </a:prstGeom>
          <a:noFill/>
        </p:spPr>
        <p:txBody>
          <a:bodyPr wrap="square" rtlCol="0">
            <a:spAutoFit/>
          </a:bodyPr>
          <a:lstStyle/>
          <a:p>
            <a:endParaRPr lang="en-US" sz="1100" dirty="0" smtClean="0"/>
          </a:p>
          <a:p>
            <a:endParaRPr lang="en-US" sz="2400" dirty="0" smtClean="0"/>
          </a:p>
          <a:p>
            <a:endParaRPr lang="en-US" sz="2400" dirty="0"/>
          </a:p>
          <a:p>
            <a:pPr algn="ctr"/>
            <a:endParaRPr lang="en-US" sz="2400" dirty="0"/>
          </a:p>
          <a:p>
            <a:pPr algn="ctr"/>
            <a:endParaRPr lang="en-US" sz="4000" i="1" dirty="0" smtClean="0"/>
          </a:p>
        </p:txBody>
      </p:sp>
      <p:sp>
        <p:nvSpPr>
          <p:cNvPr id="7" name="Rounded Rectangle 4"/>
          <p:cNvSpPr/>
          <p:nvPr/>
        </p:nvSpPr>
        <p:spPr>
          <a:xfrm>
            <a:off x="-7620000" y="685800"/>
            <a:ext cx="8765980" cy="67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endParaRPr lang="en-US" sz="3600" dirty="0" smtClean="0"/>
          </a:p>
        </p:txBody>
      </p:sp>
      <p:grpSp>
        <p:nvGrpSpPr>
          <p:cNvPr id="15" name="Group 14"/>
          <p:cNvGrpSpPr/>
          <p:nvPr/>
        </p:nvGrpSpPr>
        <p:grpSpPr>
          <a:xfrm>
            <a:off x="304800" y="381000"/>
            <a:ext cx="8470929" cy="750273"/>
            <a:chOff x="43" y="4"/>
            <a:chExt cx="8470929" cy="750273"/>
          </a:xfrm>
          <a:solidFill>
            <a:schemeClr val="bg2">
              <a:lumMod val="25000"/>
            </a:schemeClr>
          </a:solidFill>
        </p:grpSpPr>
        <p:sp>
          <p:nvSpPr>
            <p:cNvPr id="16" name="Rounded Rectangle 15"/>
            <p:cNvSpPr/>
            <p:nvPr/>
          </p:nvSpPr>
          <p:spPr>
            <a:xfrm>
              <a:off x="43" y="4"/>
              <a:ext cx="8470929"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17" name="Rounded Rectangle 4"/>
            <p:cNvSpPr/>
            <p:nvPr/>
          </p:nvSpPr>
          <p:spPr>
            <a:xfrm>
              <a:off x="36668" y="36629"/>
              <a:ext cx="8397679"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Welcome </a:t>
              </a:r>
              <a:endParaRPr lang="en-US" sz="3400" kern="1200" dirty="0"/>
            </a:p>
          </p:txBody>
        </p:sp>
      </p:grpSp>
      <p:sp>
        <p:nvSpPr>
          <p:cNvPr id="2" name="Slide Number Placeholder 1"/>
          <p:cNvSpPr>
            <a:spLocks noGrp="1"/>
          </p:cNvSpPr>
          <p:nvPr>
            <p:ph type="sldNum" sz="quarter" idx="12"/>
          </p:nvPr>
        </p:nvSpPr>
        <p:spPr/>
        <p:txBody>
          <a:bodyPr/>
          <a:lstStyle/>
          <a:p>
            <a:fld id="{D057AB9D-7DAF-4932-8D90-97F45FB0A796}" type="slidenum">
              <a:rPr lang="en-US" smtClean="0"/>
              <a:pPr/>
              <a:t>1</a:t>
            </a:fld>
            <a:endParaRPr lang="en-US" dirty="0"/>
          </a:p>
        </p:txBody>
      </p:sp>
      <p:sp>
        <p:nvSpPr>
          <p:cNvPr id="3" name="TextBox 2"/>
          <p:cNvSpPr txBox="1"/>
          <p:nvPr/>
        </p:nvSpPr>
        <p:spPr>
          <a:xfrm>
            <a:off x="2209800" y="2462466"/>
            <a:ext cx="6934200" cy="707886"/>
          </a:xfrm>
          <a:prstGeom prst="rect">
            <a:avLst/>
          </a:prstGeom>
          <a:noFill/>
        </p:spPr>
        <p:txBody>
          <a:bodyPr wrap="square" rtlCol="0">
            <a:spAutoFit/>
          </a:bodyPr>
          <a:lstStyle/>
          <a:p>
            <a:r>
              <a:rPr lang="en-US" sz="4000" dirty="0" smtClean="0"/>
              <a:t>DGE Marilyn McLean</a:t>
            </a:r>
            <a:endParaRPr lang="en-US" sz="4000" dirty="0"/>
          </a:p>
        </p:txBody>
      </p:sp>
      <p:sp>
        <p:nvSpPr>
          <p:cNvPr id="4" name="Rectangle 3"/>
          <p:cNvSpPr/>
          <p:nvPr/>
        </p:nvSpPr>
        <p:spPr>
          <a:xfrm>
            <a:off x="2337577" y="4272258"/>
            <a:ext cx="4405373" cy="707886"/>
          </a:xfrm>
          <a:prstGeom prst="rect">
            <a:avLst/>
          </a:prstGeom>
        </p:spPr>
        <p:txBody>
          <a:bodyPr wrap="none">
            <a:spAutoFit/>
          </a:bodyPr>
          <a:lstStyle/>
          <a:p>
            <a:r>
              <a:rPr lang="en-US" sz="4000" dirty="0" smtClean="0"/>
              <a:t>DG Joni McMillan</a:t>
            </a:r>
            <a:endParaRPr lang="en-US" sz="4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68" y="3802300"/>
            <a:ext cx="1401192" cy="164780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6667" b="20000"/>
          <a:stretch/>
        </p:blipFill>
        <p:spPr>
          <a:xfrm>
            <a:off x="279706" y="1980216"/>
            <a:ext cx="1761394" cy="1672385"/>
          </a:xfrm>
          <a:prstGeom prst="rect">
            <a:avLst/>
          </a:prstGeom>
        </p:spPr>
      </p:pic>
    </p:spTree>
    <p:custDataLst>
      <p:tags r:id="rId1"/>
    </p:custDataLst>
    <p:extLst>
      <p:ext uri="{BB962C8B-B14F-4D97-AF65-F5344CB8AC3E}">
        <p14:creationId xmlns:p14="http://schemas.microsoft.com/office/powerpoint/2010/main" val="342809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8618835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81000" y="3657600"/>
            <a:ext cx="8229600" cy="2123658"/>
          </a:xfrm>
          <a:prstGeom prst="rect">
            <a:avLst/>
          </a:prstGeom>
          <a:noFill/>
          <a:ln>
            <a:noFill/>
          </a:ln>
        </p:spPr>
        <p:txBody>
          <a:bodyPr wrap="square" rtlCol="0">
            <a:spAutoFit/>
          </a:bodyPr>
          <a:lstStyle/>
          <a:p>
            <a:r>
              <a:rPr lang="en-US" sz="2400" dirty="0" smtClean="0"/>
              <a:t>Minutes are meant to record what the club does and </a:t>
            </a:r>
            <a:r>
              <a:rPr lang="en-US" sz="2400" i="1" u="sng" dirty="0" smtClean="0"/>
              <a:t>not </a:t>
            </a:r>
            <a:r>
              <a:rPr lang="en-US" sz="2400" dirty="0" smtClean="0"/>
              <a:t>what members say.</a:t>
            </a:r>
          </a:p>
          <a:p>
            <a:endParaRPr lang="en-US" sz="1200" dirty="0" smtClean="0"/>
          </a:p>
          <a:p>
            <a:r>
              <a:rPr lang="en-US" sz="2400" dirty="0" smtClean="0"/>
              <a:t>Therefore, debate is considered informal and not recorded. </a:t>
            </a:r>
          </a:p>
          <a:p>
            <a:endParaRPr lang="en-US" sz="2400" dirty="0" smtClean="0"/>
          </a:p>
        </p:txBody>
      </p:sp>
      <p:sp>
        <p:nvSpPr>
          <p:cNvPr id="11" name="TextBox 10"/>
          <p:cNvSpPr txBox="1"/>
          <p:nvPr/>
        </p:nvSpPr>
        <p:spPr>
          <a:xfrm>
            <a:off x="304800" y="1371600"/>
            <a:ext cx="8229600" cy="3985706"/>
          </a:xfrm>
          <a:prstGeom prst="rect">
            <a:avLst/>
          </a:prstGeom>
          <a:noFill/>
          <a:ln>
            <a:noFill/>
          </a:ln>
        </p:spPr>
        <p:txBody>
          <a:bodyPr wrap="square" rtlCol="0">
            <a:spAutoFit/>
          </a:bodyPr>
          <a:lstStyle/>
          <a:p>
            <a:pPr marL="800100" lvl="1" indent="-342900">
              <a:spcAft>
                <a:spcPts val="600"/>
              </a:spcAft>
            </a:pPr>
            <a:endParaRPr lang="en-US" sz="2200" dirty="0" smtClean="0"/>
          </a:p>
          <a:p>
            <a:pPr marL="800100" lvl="1" indent="-342900">
              <a:spcAft>
                <a:spcPts val="600"/>
              </a:spcAft>
              <a:buFont typeface="Wingdings" pitchFamily="2" charset="2"/>
              <a:buChar char="Ø"/>
            </a:pPr>
            <a:r>
              <a:rPr lang="en-US" sz="2200" dirty="0" smtClean="0"/>
              <a:t>Attendance</a:t>
            </a:r>
          </a:p>
          <a:p>
            <a:pPr marL="800100" lvl="1" indent="-342900">
              <a:spcAft>
                <a:spcPts val="600"/>
              </a:spcAft>
            </a:pPr>
            <a:endParaRPr lang="en-US" sz="2200" dirty="0" smtClean="0"/>
          </a:p>
          <a:p>
            <a:pPr marL="800100" lvl="1" indent="-342900">
              <a:spcAft>
                <a:spcPts val="600"/>
              </a:spcAft>
              <a:buFont typeface="Wingdings" pitchFamily="2" charset="2"/>
              <a:buChar char="Ø"/>
            </a:pPr>
            <a:r>
              <a:rPr lang="en-US" sz="2200" dirty="0" smtClean="0"/>
              <a:t>All motions, points of order and appeals and whether they passed or failed</a:t>
            </a:r>
          </a:p>
          <a:p>
            <a:pPr marL="800100" lvl="1" indent="-342900">
              <a:spcAft>
                <a:spcPts val="600"/>
              </a:spcAft>
            </a:pPr>
            <a:endParaRPr lang="en-US" sz="2200" dirty="0" smtClean="0"/>
          </a:p>
          <a:p>
            <a:endParaRPr lang="en-US" sz="2400" dirty="0" smtClean="0"/>
          </a:p>
          <a:p>
            <a:endParaRPr lang="en-US" sz="2400" dirty="0" smtClean="0"/>
          </a:p>
          <a:p>
            <a:endParaRPr lang="en-US" sz="2400" dirty="0" smtClean="0"/>
          </a:p>
          <a:p>
            <a:endParaRPr lang="en-US" sz="2400" dirty="0" smtClean="0"/>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10</a:t>
            </a:fld>
            <a:endParaRPr lang="en-US" dirty="0"/>
          </a:p>
        </p:txBody>
      </p:sp>
    </p:spTree>
    <p:extLst>
      <p:ext uri="{BB962C8B-B14F-4D97-AF65-F5344CB8AC3E}">
        <p14:creationId xmlns:p14="http://schemas.microsoft.com/office/powerpoint/2010/main" val="33415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2625693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1600200"/>
            <a:ext cx="8229600" cy="4431983"/>
          </a:xfrm>
          <a:prstGeom prst="rect">
            <a:avLst/>
          </a:prstGeom>
          <a:noFill/>
        </p:spPr>
        <p:txBody>
          <a:bodyPr wrap="square" rtlCol="0">
            <a:spAutoFit/>
          </a:bodyPr>
          <a:lstStyle/>
          <a:p>
            <a:r>
              <a:rPr lang="en-US" sz="2800" b="1" dirty="0" smtClean="0"/>
              <a:t>Club files should include:</a:t>
            </a:r>
          </a:p>
          <a:p>
            <a:pPr>
              <a:lnSpc>
                <a:spcPct val="150000"/>
              </a:lnSpc>
            </a:pPr>
            <a:endParaRPr lang="en-US" sz="1200" dirty="0" smtClean="0"/>
          </a:p>
          <a:p>
            <a:pPr marL="800100" lvl="1" indent="-342900">
              <a:lnSpc>
                <a:spcPct val="150000"/>
              </a:lnSpc>
              <a:spcAft>
                <a:spcPts val="600"/>
              </a:spcAft>
              <a:buFont typeface="Wingdings" pitchFamily="2" charset="2"/>
              <a:buChar char="Ø"/>
            </a:pPr>
            <a:r>
              <a:rPr lang="en-US" sz="2400" dirty="0" smtClean="0"/>
              <a:t>The constitution and by-laws</a:t>
            </a:r>
          </a:p>
          <a:p>
            <a:pPr marL="800100" lvl="1" indent="-342900">
              <a:lnSpc>
                <a:spcPct val="150000"/>
              </a:lnSpc>
              <a:spcAft>
                <a:spcPts val="600"/>
              </a:spcAft>
              <a:buFont typeface="Wingdings" pitchFamily="2" charset="2"/>
              <a:buChar char="Ø"/>
            </a:pPr>
            <a:r>
              <a:rPr lang="en-US" sz="2400" dirty="0" smtClean="0"/>
              <a:t>Minutes of all club and board of directors meetings</a:t>
            </a:r>
          </a:p>
          <a:p>
            <a:pPr marL="800100" lvl="1" indent="-342900">
              <a:lnSpc>
                <a:spcPct val="150000"/>
              </a:lnSpc>
              <a:spcAft>
                <a:spcPts val="600"/>
              </a:spcAft>
              <a:buFont typeface="Wingdings" pitchFamily="2" charset="2"/>
              <a:buChar char="Ø"/>
            </a:pPr>
            <a:r>
              <a:rPr lang="en-US" sz="2400" dirty="0" smtClean="0"/>
              <a:t>Annual reports of club officers and committees</a:t>
            </a:r>
          </a:p>
          <a:p>
            <a:pPr marL="800100" lvl="1" indent="-342900">
              <a:lnSpc>
                <a:spcPct val="150000"/>
              </a:lnSpc>
              <a:spcAft>
                <a:spcPts val="600"/>
              </a:spcAft>
              <a:buFont typeface="Wingdings" pitchFamily="2" charset="2"/>
              <a:buChar char="Ø"/>
            </a:pPr>
            <a:r>
              <a:rPr lang="en-US" sz="2400" dirty="0" smtClean="0"/>
              <a:t>Activity reports</a:t>
            </a:r>
          </a:p>
          <a:p>
            <a:pPr marL="800100" lvl="1" indent="-342900">
              <a:lnSpc>
                <a:spcPct val="150000"/>
              </a:lnSpc>
              <a:spcAft>
                <a:spcPts val="600"/>
              </a:spcAft>
              <a:buFont typeface="Wingdings" pitchFamily="2" charset="2"/>
              <a:buChar char="Ø"/>
            </a:pPr>
            <a:r>
              <a:rPr lang="en-US" sz="2400" dirty="0" smtClean="0"/>
              <a:t>Club Roster</a:t>
            </a:r>
            <a:endParaRPr lang="en-US" sz="2400" dirty="0"/>
          </a:p>
        </p:txBody>
      </p:sp>
      <p:pic>
        <p:nvPicPr>
          <p:cNvPr id="7" name="Picture 6"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3" name="Slide Number Placeholder 2"/>
          <p:cNvSpPr>
            <a:spLocks noGrp="1"/>
          </p:cNvSpPr>
          <p:nvPr>
            <p:ph type="sldNum" sz="quarter" idx="12"/>
          </p:nvPr>
        </p:nvSpPr>
        <p:spPr/>
        <p:txBody>
          <a:bodyPr/>
          <a:lstStyle/>
          <a:p>
            <a:fld id="{D057AB9D-7DAF-4932-8D90-97F45FB0A796}" type="slidenum">
              <a:rPr lang="en-US" smtClean="0"/>
              <a:pPr/>
              <a:t>11</a:t>
            </a:fld>
            <a:endParaRPr lang="en-US" dirty="0"/>
          </a:p>
        </p:txBody>
      </p:sp>
    </p:spTree>
    <p:extLst>
      <p:ext uri="{BB962C8B-B14F-4D97-AF65-F5344CB8AC3E}">
        <p14:creationId xmlns:p14="http://schemas.microsoft.com/office/powerpoint/2010/main" val="40791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1000"/>
                                        <p:tgtEl>
                                          <p:spTgt spid="2">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1000"/>
                                        <p:tgtEl>
                                          <p:spTgt spid="2">
                                            <p:txEl>
                                              <p:pRg st="3" end="3"/>
                                            </p:txEl>
                                          </p:spTgt>
                                        </p:tgtEl>
                                      </p:cBhvr>
                                    </p:animEffect>
                                  </p:child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1000"/>
                                        <p:tgtEl>
                                          <p:spTgt spid="2">
                                            <p:txEl>
                                              <p:pRg st="4" end="4"/>
                                            </p:txEl>
                                          </p:spTgt>
                                        </p:tgtEl>
                                      </p:cBhvr>
                                    </p:animEffect>
                                  </p:childTnLst>
                                </p:cTn>
                              </p:par>
                            </p:childTnLst>
                          </p:cTn>
                        </p:par>
                        <p:par>
                          <p:cTn id="20" fill="hold">
                            <p:stCondLst>
                              <p:cond delay="6000"/>
                            </p:stCondLst>
                            <p:childTnLst>
                              <p:par>
                                <p:cTn id="21" presetID="22" presetClass="entr" presetSubtype="8" fill="hold" nodeType="afterEffect">
                                  <p:stCondLst>
                                    <p:cond delay="50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left)">
                                      <p:cBhvr>
                                        <p:cTn id="23" dur="1000"/>
                                        <p:tgtEl>
                                          <p:spTgt spid="2">
                                            <p:txEl>
                                              <p:pRg st="5" end="5"/>
                                            </p:txEl>
                                          </p:spTgt>
                                        </p:tgtEl>
                                      </p:cBhvr>
                                    </p:animEffect>
                                  </p:childTnLst>
                                </p:cTn>
                              </p:par>
                            </p:childTnLst>
                          </p:cTn>
                        </p:par>
                        <p:par>
                          <p:cTn id="24" fill="hold">
                            <p:stCondLst>
                              <p:cond delay="7500"/>
                            </p:stCondLst>
                            <p:childTnLst>
                              <p:par>
                                <p:cTn id="25" presetID="22" presetClass="entr" presetSubtype="8" fill="hold" nodeType="afterEffect">
                                  <p:stCondLst>
                                    <p:cond delay="50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1398747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09600" y="1600200"/>
            <a:ext cx="8001000" cy="3477875"/>
          </a:xfrm>
          <a:prstGeom prst="rect">
            <a:avLst/>
          </a:prstGeom>
          <a:noFill/>
        </p:spPr>
        <p:txBody>
          <a:bodyPr wrap="square" rtlCol="0">
            <a:spAutoFit/>
          </a:bodyPr>
          <a:lstStyle/>
          <a:p>
            <a:pPr>
              <a:buFont typeface="Wingdings" pitchFamily="2" charset="2"/>
              <a:buChar char="Ø"/>
            </a:pPr>
            <a:r>
              <a:rPr lang="en-US" sz="2200" dirty="0" smtClean="0"/>
              <a:t>The club secretary will receive a lot of information, from the District, the State and LCI, pertaining to training, events, and meetings.  </a:t>
            </a:r>
          </a:p>
          <a:p>
            <a:pPr>
              <a:buFont typeface="Wingdings" pitchFamily="2" charset="2"/>
              <a:buChar char="Ø"/>
            </a:pPr>
            <a:endParaRPr lang="en-US" sz="2200" dirty="0" smtClean="0"/>
          </a:p>
          <a:p>
            <a:pPr>
              <a:buFont typeface="Wingdings" pitchFamily="2" charset="2"/>
              <a:buChar char="Ø"/>
            </a:pPr>
            <a:r>
              <a:rPr lang="en-US" sz="2200" dirty="0" smtClean="0"/>
              <a:t>Correspondence may come electronically or through  snail mail and involve the president, treasurer, committee and/or project chairpersons.</a:t>
            </a:r>
          </a:p>
          <a:p>
            <a:pPr>
              <a:buFont typeface="Wingdings" pitchFamily="2" charset="2"/>
              <a:buChar char="Ø"/>
            </a:pPr>
            <a:endParaRPr lang="en-US" sz="2200" dirty="0"/>
          </a:p>
          <a:p>
            <a:pPr>
              <a:buFont typeface="Wingdings" pitchFamily="2" charset="2"/>
              <a:buChar char="Ø"/>
            </a:pPr>
            <a:r>
              <a:rPr lang="en-US" sz="2200" dirty="0" smtClean="0"/>
              <a:t>It is important that all correspondence is opened, read and distributed in a timely manner. </a:t>
            </a:r>
            <a:endParaRPr lang="en-US" sz="2200" dirty="0"/>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12</a:t>
            </a:fld>
            <a:endParaRPr lang="en-US" dirty="0"/>
          </a:p>
        </p:txBody>
      </p:sp>
    </p:spTree>
    <p:extLst>
      <p:ext uri="{BB962C8B-B14F-4D97-AF65-F5344CB8AC3E}">
        <p14:creationId xmlns:p14="http://schemas.microsoft.com/office/powerpoint/2010/main" val="12033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childTnLst>
                          </p:cTn>
                        </p:par>
                        <p:par>
                          <p:cTn id="12" fill="hold">
                            <p:stCondLst>
                              <p:cond delay="2250"/>
                            </p:stCondLst>
                            <p:childTnLst>
                              <p:par>
                                <p:cTn id="13" presetID="10" presetClass="entr" presetSubtype="0" fill="hold" nodeType="afterEffect">
                                  <p:stCondLst>
                                    <p:cond delay="100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9608178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33400" y="1447800"/>
            <a:ext cx="8229600" cy="1000274"/>
          </a:xfrm>
          <a:prstGeom prst="rect">
            <a:avLst/>
          </a:prstGeom>
          <a:noFill/>
          <a:ln>
            <a:noFill/>
          </a:ln>
        </p:spPr>
        <p:txBody>
          <a:bodyPr wrap="square" rtlCol="0">
            <a:spAutoFit/>
          </a:bodyPr>
          <a:lstStyle/>
          <a:p>
            <a:endParaRPr lang="en-US" sz="1100" dirty="0" smtClean="0"/>
          </a:p>
          <a:p>
            <a:r>
              <a:rPr lang="en-US" sz="2400" dirty="0" smtClean="0"/>
              <a:t>It is important to submit accurate and timely reports as your club strives to earn the </a:t>
            </a:r>
            <a:r>
              <a:rPr lang="en-US" sz="2400" i="1" dirty="0" smtClean="0"/>
              <a:t>Club Excellence Award</a:t>
            </a:r>
            <a:r>
              <a:rPr lang="en-US" sz="2400" dirty="0" smtClean="0"/>
              <a:t>. </a:t>
            </a:r>
          </a:p>
        </p:txBody>
      </p:sp>
      <p:sp>
        <p:nvSpPr>
          <p:cNvPr id="11" name="TextBox 10"/>
          <p:cNvSpPr txBox="1"/>
          <p:nvPr/>
        </p:nvSpPr>
        <p:spPr>
          <a:xfrm>
            <a:off x="457200" y="3048000"/>
            <a:ext cx="8229600" cy="2954655"/>
          </a:xfrm>
          <a:prstGeom prst="rect">
            <a:avLst/>
          </a:prstGeom>
          <a:noFill/>
          <a:ln>
            <a:noFill/>
          </a:ln>
        </p:spPr>
        <p:txBody>
          <a:bodyPr wrap="square" rtlCol="0">
            <a:spAutoFit/>
          </a:bodyPr>
          <a:lstStyle/>
          <a:p>
            <a:r>
              <a:rPr lang="en-US" sz="2400" dirty="0" smtClean="0"/>
              <a:t>Some of the reports and forms you will be responsible for include: </a:t>
            </a:r>
          </a:p>
          <a:p>
            <a:endParaRPr lang="en-US" sz="1200" dirty="0" smtClean="0"/>
          </a:p>
          <a:p>
            <a:pPr marL="800100" lvl="1" indent="-342900">
              <a:spcAft>
                <a:spcPts val="1200"/>
              </a:spcAft>
              <a:buFont typeface="Wingdings" panose="05000000000000000000" pitchFamily="2" charset="2"/>
              <a:buChar char="Ø"/>
            </a:pPr>
            <a:r>
              <a:rPr lang="en-US" sz="2400" dirty="0" smtClean="0"/>
              <a:t>Monthly Membership Report </a:t>
            </a:r>
          </a:p>
          <a:p>
            <a:pPr marL="800100" lvl="1" indent="-342900">
              <a:spcAft>
                <a:spcPts val="1200"/>
              </a:spcAft>
              <a:buFont typeface="Wingdings" panose="05000000000000000000" pitchFamily="2" charset="2"/>
              <a:buChar char="Ø"/>
            </a:pPr>
            <a:r>
              <a:rPr lang="en-US" sz="2400" dirty="0" smtClean="0"/>
              <a:t>Monthly Club Service Activity Report </a:t>
            </a:r>
          </a:p>
          <a:p>
            <a:pPr marL="800100" lvl="1" indent="-342900">
              <a:spcAft>
                <a:spcPts val="1200"/>
              </a:spcAft>
              <a:buFont typeface="Wingdings" panose="05000000000000000000" pitchFamily="2" charset="2"/>
              <a:buChar char="Ø"/>
            </a:pPr>
            <a:r>
              <a:rPr lang="en-US" sz="2400" dirty="0" smtClean="0"/>
              <a:t>Club Officer Report (PU101)</a:t>
            </a:r>
          </a:p>
          <a:p>
            <a:endParaRPr lang="en-US" sz="2400" dirty="0" smtClean="0"/>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13</a:t>
            </a:fld>
            <a:endParaRPr lang="en-US" dirty="0"/>
          </a:p>
        </p:txBody>
      </p:sp>
    </p:spTree>
    <p:extLst>
      <p:ext uri="{BB962C8B-B14F-4D97-AF65-F5344CB8AC3E}">
        <p14:creationId xmlns:p14="http://schemas.microsoft.com/office/powerpoint/2010/main" val="337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500"/>
                                        <p:tgtEl>
                                          <p:spTgt spid="11">
                                            <p:txEl>
                                              <p:pRg st="0" end="0"/>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1500"/>
                                        <p:tgtEl>
                                          <p:spTgt spid="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6386402"/>
              </p:ext>
            </p:extLst>
          </p:nvPr>
        </p:nvGraphicFramePr>
        <p:xfrm>
          <a:off x="0" y="228600"/>
          <a:ext cx="86868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14400" y="1671310"/>
            <a:ext cx="7391400" cy="3262432"/>
          </a:xfrm>
          <a:prstGeom prst="rect">
            <a:avLst/>
          </a:prstGeom>
          <a:noFill/>
        </p:spPr>
        <p:txBody>
          <a:bodyPr wrap="square" rtlCol="0">
            <a:spAutoFit/>
          </a:bodyPr>
          <a:lstStyle/>
          <a:p>
            <a:pPr marL="342900" indent="-342900">
              <a:buFont typeface="Wingdings" pitchFamily="2" charset="2"/>
              <a:buChar char="Ø"/>
            </a:pPr>
            <a:r>
              <a:rPr lang="en-US" sz="2200" dirty="0" smtClean="0"/>
              <a:t>Confirm list of members with LCI against the bi-annual dues list that is sent to the treasurer with the club records</a:t>
            </a:r>
          </a:p>
          <a:p>
            <a:pPr marL="342900" indent="-342900">
              <a:buFont typeface="Wingdings" pitchFamily="2" charset="2"/>
              <a:buChar char="Ø"/>
            </a:pPr>
            <a:endParaRPr lang="en-US" sz="2200" dirty="0" smtClean="0"/>
          </a:p>
          <a:p>
            <a:pPr>
              <a:lnSpc>
                <a:spcPct val="150000"/>
              </a:lnSpc>
            </a:pPr>
            <a:endParaRPr lang="en-US" sz="1200" dirty="0" smtClean="0"/>
          </a:p>
          <a:p>
            <a:pPr marL="342900" indent="-342900">
              <a:buFont typeface="Wingdings" pitchFamily="2" charset="2"/>
              <a:buChar char="Ø"/>
            </a:pPr>
            <a:r>
              <a:rPr lang="en-US" sz="2200" dirty="0" smtClean="0"/>
              <a:t>Work with club treasurer to issue semiannual dues statements to each member and reconcile other financial obligations owed to the club (your club may choose to do this semi annually or annually)  </a:t>
            </a:r>
          </a:p>
          <a:p>
            <a:pPr marL="342900" indent="-342900">
              <a:buFont typeface="Wingdings" pitchFamily="2" charset="2"/>
              <a:buChar char="Ø"/>
            </a:pPr>
            <a:endParaRPr lang="en-US" sz="1200" dirty="0" smtClean="0"/>
          </a:p>
        </p:txBody>
      </p:sp>
      <p:sp>
        <p:nvSpPr>
          <p:cNvPr id="5" name="Slide Number Placeholder 4"/>
          <p:cNvSpPr>
            <a:spLocks noGrp="1"/>
          </p:cNvSpPr>
          <p:nvPr>
            <p:ph type="sldNum" sz="quarter" idx="12"/>
          </p:nvPr>
        </p:nvSpPr>
        <p:spPr/>
        <p:txBody>
          <a:bodyPr/>
          <a:lstStyle/>
          <a:p>
            <a:fld id="{D057AB9D-7DAF-4932-8D90-97F45FB0A796}" type="slidenum">
              <a:rPr lang="en-US" smtClean="0"/>
              <a:pPr/>
              <a:t>14</a:t>
            </a:fld>
            <a:endParaRPr lang="en-US" dirty="0"/>
          </a:p>
        </p:txBody>
      </p:sp>
      <p:pic>
        <p:nvPicPr>
          <p:cNvPr id="11" name="Picture 10" descr="lionlogo_bw.gif"/>
          <p:cNvPicPr>
            <a:picLocks noChangeAspect="1"/>
          </p:cNvPicPr>
          <p:nvPr/>
        </p:nvPicPr>
        <p:blipFill>
          <a:blip r:embed="rId8" cstate="print"/>
          <a:stretch>
            <a:fillRect/>
          </a:stretch>
        </p:blipFill>
        <p:spPr>
          <a:xfrm>
            <a:off x="152400" y="6138333"/>
            <a:ext cx="762000" cy="719667"/>
          </a:xfrm>
          <a:prstGeom prst="rect">
            <a:avLst/>
          </a:prstGeom>
        </p:spPr>
      </p:pic>
    </p:spTree>
    <p:extLst>
      <p:ext uri="{BB962C8B-B14F-4D97-AF65-F5344CB8AC3E}">
        <p14:creationId xmlns:p14="http://schemas.microsoft.com/office/powerpoint/2010/main" val="375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wipe(left)">
                                      <p:cBhvr>
                                        <p:cTn id="11"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51055101"/>
              </p:ext>
            </p:extLst>
          </p:nvPr>
        </p:nvGraphicFramePr>
        <p:xfrm>
          <a:off x="304800" y="228600"/>
          <a:ext cx="86106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533400" y="1524000"/>
            <a:ext cx="8229600" cy="461665"/>
          </a:xfrm>
          <a:prstGeom prst="rect">
            <a:avLst/>
          </a:prstGeom>
          <a:noFill/>
          <a:ln>
            <a:noFill/>
          </a:ln>
        </p:spPr>
        <p:txBody>
          <a:bodyPr wrap="square" rtlCol="0">
            <a:spAutoFit/>
          </a:bodyPr>
          <a:lstStyle/>
          <a:p>
            <a:pPr algn="ctr"/>
            <a:r>
              <a:rPr lang="en-US" sz="2400" dirty="0" smtClean="0"/>
              <a:t>There are many benefits to using My LCI </a:t>
            </a:r>
          </a:p>
        </p:txBody>
      </p:sp>
      <p:sp>
        <p:nvSpPr>
          <p:cNvPr id="14" name="TextBox 13"/>
          <p:cNvSpPr txBox="1"/>
          <p:nvPr/>
        </p:nvSpPr>
        <p:spPr>
          <a:xfrm>
            <a:off x="533400" y="2057400"/>
            <a:ext cx="8229600" cy="3354765"/>
          </a:xfrm>
          <a:prstGeom prst="rect">
            <a:avLst/>
          </a:prstGeom>
          <a:noFill/>
          <a:ln>
            <a:noFill/>
          </a:ln>
        </p:spPr>
        <p:txBody>
          <a:bodyPr wrap="square" rtlCol="0">
            <a:spAutoFit/>
          </a:bodyPr>
          <a:lstStyle/>
          <a:p>
            <a:r>
              <a:rPr lang="en-US" sz="2400" dirty="0" smtClean="0"/>
              <a:t>You can:</a:t>
            </a:r>
          </a:p>
          <a:p>
            <a:endParaRPr lang="en-US" sz="1200" dirty="0" smtClean="0"/>
          </a:p>
          <a:p>
            <a:pPr marL="342900" indent="-342900">
              <a:buFont typeface="Wingdings" pitchFamily="2" charset="2"/>
              <a:buChar char="Ø"/>
            </a:pPr>
            <a:r>
              <a:rPr lang="en-US" sz="2200" dirty="0" smtClean="0"/>
              <a:t>Submit monthly membership and officer reporting forms online</a:t>
            </a:r>
          </a:p>
          <a:p>
            <a:pPr marL="342900" indent="-342900">
              <a:buFont typeface="Wingdings" pitchFamily="2" charset="2"/>
              <a:buChar char="Ø"/>
            </a:pPr>
            <a:endParaRPr lang="en-US" sz="2200" dirty="0" smtClean="0"/>
          </a:p>
          <a:p>
            <a:pPr marL="342900" indent="-342900">
              <a:buFont typeface="Wingdings" pitchFamily="2" charset="2"/>
              <a:buChar char="Ø"/>
            </a:pPr>
            <a:r>
              <a:rPr lang="en-US" sz="2200" dirty="0" smtClean="0"/>
              <a:t>View, update and download club member information or print membership cards</a:t>
            </a:r>
          </a:p>
          <a:p>
            <a:pPr marL="342900" indent="-342900">
              <a:buFont typeface="Wingdings" pitchFamily="2" charset="2"/>
              <a:buChar char="Ø"/>
            </a:pPr>
            <a:endParaRPr lang="en-US" sz="2200" dirty="0" smtClean="0"/>
          </a:p>
          <a:p>
            <a:pPr marL="342900" indent="-342900">
              <a:buFont typeface="Wingdings" pitchFamily="2" charset="2"/>
              <a:buChar char="Ø"/>
            </a:pPr>
            <a:r>
              <a:rPr lang="en-US" sz="2200" dirty="0" smtClean="0"/>
              <a:t>Log your club’s service activities each month on </a:t>
            </a:r>
            <a:r>
              <a:rPr lang="en-US" sz="2200" dirty="0" err="1" smtClean="0"/>
              <a:t>MyLion</a:t>
            </a:r>
            <a:endParaRPr lang="en-US" sz="2200" dirty="0" smtClean="0"/>
          </a:p>
          <a:p>
            <a:pPr marL="342900" indent="-342900">
              <a:buFont typeface="Wingdings" pitchFamily="2" charset="2"/>
              <a:buChar char="Ø"/>
            </a:pPr>
            <a:endParaRPr lang="en-US" sz="2200" dirty="0" smtClean="0"/>
          </a:p>
        </p:txBody>
      </p:sp>
      <p:pic>
        <p:nvPicPr>
          <p:cNvPr id="5" name="Picture 4" descr="lionlogo_bw.gif"/>
          <p:cNvPicPr>
            <a:picLocks noChangeAspect="1"/>
          </p:cNvPicPr>
          <p:nvPr/>
        </p:nvPicPr>
        <p:blipFill>
          <a:blip r:embed="rId9"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15</a:t>
            </a:fld>
            <a:endParaRPr lang="en-US" dirty="0"/>
          </a:p>
        </p:txBody>
      </p:sp>
    </p:spTree>
    <p:custDataLst>
      <p:tags r:id="rId1"/>
    </p:custDataLst>
    <p:extLst>
      <p:ext uri="{BB962C8B-B14F-4D97-AF65-F5344CB8AC3E}">
        <p14:creationId xmlns:p14="http://schemas.microsoft.com/office/powerpoint/2010/main" val="21383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25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childTnLst>
                                </p:cTn>
                              </p:par>
                            </p:childTnLst>
                          </p:cTn>
                        </p:par>
                        <p:par>
                          <p:cTn id="12" fill="hold">
                            <p:stCondLst>
                              <p:cond delay="4250"/>
                            </p:stCondLst>
                            <p:childTnLst>
                              <p:par>
                                <p:cTn id="13" presetID="22" presetClass="entr" presetSubtype="8" fill="hold" nodeType="afterEffect">
                                  <p:stCondLst>
                                    <p:cond delay="100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left)">
                                      <p:cBhvr>
                                        <p:cTn id="15" dur="1500"/>
                                        <p:tgtEl>
                                          <p:spTgt spid="14">
                                            <p:txEl>
                                              <p:pRg st="2" end="2"/>
                                            </p:txEl>
                                          </p:spTgt>
                                        </p:tgtEl>
                                      </p:cBhvr>
                                    </p:animEffect>
                                  </p:childTnLst>
                                </p:cTn>
                              </p:par>
                            </p:childTnLst>
                          </p:cTn>
                        </p:par>
                        <p:par>
                          <p:cTn id="16" fill="hold">
                            <p:stCondLst>
                              <p:cond delay="6750"/>
                            </p:stCondLst>
                            <p:childTnLst>
                              <p:par>
                                <p:cTn id="17" presetID="22" presetClass="entr" presetSubtype="8" fill="hold" nodeType="afterEffect">
                                  <p:stCondLst>
                                    <p:cond delay="100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wipe(left)">
                                      <p:cBhvr>
                                        <p:cTn id="19" dur="1500"/>
                                        <p:tgtEl>
                                          <p:spTgt spid="14">
                                            <p:txEl>
                                              <p:pRg st="4" end="4"/>
                                            </p:txEl>
                                          </p:spTgt>
                                        </p:tgtEl>
                                      </p:cBhvr>
                                    </p:animEffect>
                                  </p:childTnLst>
                                </p:cTn>
                              </p:par>
                            </p:childTnLst>
                          </p:cTn>
                        </p:par>
                        <p:par>
                          <p:cTn id="20" fill="hold">
                            <p:stCondLst>
                              <p:cond delay="9250"/>
                            </p:stCondLst>
                            <p:childTnLst>
                              <p:par>
                                <p:cTn id="21" presetID="22" presetClass="entr" presetSubtype="8" fill="hold" nodeType="afterEffect">
                                  <p:stCondLst>
                                    <p:cond delay="100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wipe(left)">
                                      <p:cBhvr>
                                        <p:cTn id="23" dur="1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06671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609600" y="1219200"/>
            <a:ext cx="8229600" cy="1200329"/>
          </a:xfrm>
          <a:prstGeom prst="rect">
            <a:avLst/>
          </a:prstGeom>
          <a:noFill/>
          <a:ln>
            <a:noFill/>
          </a:ln>
        </p:spPr>
        <p:txBody>
          <a:bodyPr wrap="square" rtlCol="0">
            <a:spAutoFit/>
          </a:bodyPr>
          <a:lstStyle/>
          <a:p>
            <a:r>
              <a:rPr lang="en-US" sz="2400" b="1" dirty="0" smtClean="0"/>
              <a:t>To access the </a:t>
            </a:r>
            <a:r>
              <a:rPr lang="en-US" sz="2400" b="1" dirty="0" err="1" smtClean="0"/>
              <a:t>MyLCI</a:t>
            </a:r>
            <a:endParaRPr lang="en-US" sz="2400" b="1" dirty="0" smtClean="0"/>
          </a:p>
          <a:p>
            <a:r>
              <a:rPr lang="en-US" sz="2400" dirty="0" smtClean="0"/>
              <a:t>Click on </a:t>
            </a:r>
            <a:r>
              <a:rPr lang="en-US" sz="2400" b="1" dirty="0" err="1" smtClean="0"/>
              <a:t>MyLCI</a:t>
            </a:r>
            <a:r>
              <a:rPr lang="en-US" sz="2400" b="1" dirty="0" smtClean="0"/>
              <a:t>/</a:t>
            </a:r>
            <a:r>
              <a:rPr lang="en-US" sz="2400" b="1" dirty="0" err="1" smtClean="0"/>
              <a:t>MyLion</a:t>
            </a:r>
            <a:r>
              <a:rPr lang="en-US" sz="2400" b="1" dirty="0" smtClean="0"/>
              <a:t>/LOGIN</a:t>
            </a:r>
          </a:p>
          <a:p>
            <a:endParaRPr lang="en-US" sz="2400" dirty="0" smtClean="0"/>
          </a:p>
        </p:txBody>
      </p:sp>
      <p:pic>
        <p:nvPicPr>
          <p:cNvPr id="6" name="Picture 5" descr="lionlogo_bw.gif"/>
          <p:cNvPicPr>
            <a:picLocks noChangeAspect="1"/>
          </p:cNvPicPr>
          <p:nvPr/>
        </p:nvPicPr>
        <p:blipFill>
          <a:blip r:embed="rId9" cstate="print"/>
          <a:stretch>
            <a:fillRect/>
          </a:stretch>
        </p:blipFill>
        <p:spPr>
          <a:xfrm>
            <a:off x="152400" y="6138333"/>
            <a:ext cx="762000" cy="719667"/>
          </a:xfrm>
          <a:prstGeom prst="rect">
            <a:avLst/>
          </a:prstGeom>
        </p:spPr>
      </p:pic>
      <p:pic>
        <p:nvPicPr>
          <p:cNvPr id="7" name="Picture 6" descr="1lci - Windows Photo Viewer"/>
          <p:cNvPicPr>
            <a:picLocks noChangeAspect="1"/>
          </p:cNvPicPr>
          <p:nvPr/>
        </p:nvPicPr>
        <p:blipFill rotWithShape="1">
          <a:blip r:embed="rId10" cstate="print">
            <a:extLst>
              <a:ext uri="{28A0092B-C50C-407E-A947-70E740481C1C}">
                <a14:useLocalDpi xmlns:a14="http://schemas.microsoft.com/office/drawing/2010/main" val="0"/>
              </a:ext>
            </a:extLst>
          </a:blip>
          <a:srcRect l="10739" t="12499" r="25341" b="12063"/>
          <a:stretch/>
        </p:blipFill>
        <p:spPr>
          <a:xfrm>
            <a:off x="1676400" y="2606598"/>
            <a:ext cx="5791200" cy="3562215"/>
          </a:xfrm>
          <a:prstGeom prst="rect">
            <a:avLst/>
          </a:prstGeom>
        </p:spPr>
      </p:pic>
      <p:pic>
        <p:nvPicPr>
          <p:cNvPr id="8" name="Picture 7"/>
          <p:cNvPicPr>
            <a:picLocks noChangeAspect="1"/>
          </p:cNvPicPr>
          <p:nvPr/>
        </p:nvPicPr>
        <p:blipFill>
          <a:blip r:embed="rId11" cstate="print"/>
          <a:stretch>
            <a:fillRect/>
          </a:stretch>
        </p:blipFill>
        <p:spPr>
          <a:xfrm>
            <a:off x="4648200" y="3048000"/>
            <a:ext cx="838200" cy="152400"/>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16</a:t>
            </a:fld>
            <a:endParaRPr lang="en-US" dirty="0"/>
          </a:p>
        </p:txBody>
      </p:sp>
    </p:spTree>
    <p:custDataLst>
      <p:tags r:id="rId1"/>
    </p:custDataLst>
    <p:extLst>
      <p:ext uri="{BB962C8B-B14F-4D97-AF65-F5344CB8AC3E}">
        <p14:creationId xmlns:p14="http://schemas.microsoft.com/office/powerpoint/2010/main" val="546178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7" name="Group 6"/>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400" kern="1200" dirty="0" smtClean="0"/>
                <a:t> My LCI Logon</a:t>
              </a:r>
              <a:endParaRPr lang="en-US" sz="3400" kern="1200" dirty="0"/>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33" t="8519" r="18332" b="4074"/>
          <a:stretch/>
        </p:blipFill>
        <p:spPr>
          <a:xfrm>
            <a:off x="903249" y="1310703"/>
            <a:ext cx="7391400" cy="4495800"/>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06671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609600" y="1219200"/>
            <a:ext cx="8229600" cy="584775"/>
          </a:xfrm>
          <a:prstGeom prst="rect">
            <a:avLst/>
          </a:prstGeom>
          <a:noFill/>
          <a:ln>
            <a:noFill/>
          </a:ln>
        </p:spPr>
        <p:txBody>
          <a:bodyPr wrap="square" rtlCol="0">
            <a:spAutoFit/>
          </a:bodyPr>
          <a:lstStyle/>
          <a:p>
            <a:pPr algn="ctr"/>
            <a:r>
              <a:rPr lang="en-US" sz="3200" dirty="0" smtClean="0"/>
              <a:t>Click on </a:t>
            </a:r>
            <a:r>
              <a:rPr lang="en-US" sz="3200" b="1" dirty="0" smtClean="0"/>
              <a:t>‘</a:t>
            </a:r>
            <a:r>
              <a:rPr lang="en-US" sz="3200" b="1" dirty="0" err="1" smtClean="0"/>
              <a:t>MyLCI</a:t>
            </a:r>
            <a:r>
              <a:rPr lang="en-US" sz="3200" b="1" dirty="0" smtClean="0"/>
              <a:t>’</a:t>
            </a:r>
            <a:endParaRPr lang="en-US" sz="3200" dirty="0" smtClean="0"/>
          </a:p>
        </p:txBody>
      </p:sp>
      <p:pic>
        <p:nvPicPr>
          <p:cNvPr id="6" name="Picture 5" descr="lionlogo_bw.gif"/>
          <p:cNvPicPr>
            <a:picLocks noChangeAspect="1"/>
          </p:cNvPicPr>
          <p:nvPr/>
        </p:nvPicPr>
        <p:blipFill>
          <a:blip r:embed="rId9" cstate="print"/>
          <a:stretch>
            <a:fillRect/>
          </a:stretch>
        </p:blipFill>
        <p:spPr>
          <a:xfrm>
            <a:off x="152400" y="6138333"/>
            <a:ext cx="762000" cy="719667"/>
          </a:xfrm>
          <a:prstGeom prst="rect">
            <a:avLst/>
          </a:prstGeom>
        </p:spPr>
      </p:pic>
      <p:pic>
        <p:nvPicPr>
          <p:cNvPr id="8" name="Picture 7"/>
          <p:cNvPicPr>
            <a:picLocks noChangeAspect="1"/>
          </p:cNvPicPr>
          <p:nvPr/>
        </p:nvPicPr>
        <p:blipFill>
          <a:blip r:embed="rId10" cstate="print"/>
          <a:stretch>
            <a:fillRect/>
          </a:stretch>
        </p:blipFill>
        <p:spPr>
          <a:xfrm>
            <a:off x="4648200" y="3048000"/>
            <a:ext cx="838200" cy="152400"/>
          </a:xfrm>
          <a:prstGeom prst="rect">
            <a:avLst/>
          </a:prstGeom>
        </p:spPr>
      </p:pic>
      <p:pic>
        <p:nvPicPr>
          <p:cNvPr id="1026" name="Picture 2"/>
          <p:cNvPicPr>
            <a:picLocks noChangeAspect="1" noChangeArrowheads="1"/>
          </p:cNvPicPr>
          <p:nvPr/>
        </p:nvPicPr>
        <p:blipFill>
          <a:blip r:embed="rId11" cstate="print"/>
          <a:srcRect l="1500" t="7111" r="1000" b="5082"/>
          <a:stretch>
            <a:fillRect/>
          </a:stretch>
        </p:blipFill>
        <p:spPr bwMode="auto">
          <a:xfrm>
            <a:off x="838200" y="1981200"/>
            <a:ext cx="7830787" cy="39669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057AB9D-7DAF-4932-8D90-97F45FB0A796}" type="slidenum">
              <a:rPr lang="en-US" smtClean="0"/>
              <a:pPr/>
              <a:t>18</a:t>
            </a:fld>
            <a:endParaRPr lang="en-US" dirty="0"/>
          </a:p>
        </p:txBody>
      </p:sp>
    </p:spTree>
    <p:custDataLst>
      <p:tags r:id="rId1"/>
    </p:custDataLst>
    <p:extLst>
      <p:ext uri="{BB962C8B-B14F-4D97-AF65-F5344CB8AC3E}">
        <p14:creationId xmlns:p14="http://schemas.microsoft.com/office/powerpoint/2010/main" val="546178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19200"/>
            <a:ext cx="7543800" cy="3785652"/>
          </a:xfrm>
          <a:prstGeom prst="rect">
            <a:avLst/>
          </a:prstGeom>
        </p:spPr>
        <p:txBody>
          <a:bodyPr wrap="square">
            <a:spAutoFit/>
          </a:bodyPr>
          <a:lstStyle/>
          <a:p>
            <a:r>
              <a:rPr lang="en-US" dirty="0" smtClean="0"/>
              <a:t> </a:t>
            </a:r>
          </a:p>
          <a:p>
            <a:r>
              <a:rPr lang="en-US" sz="2400" b="1" dirty="0" smtClean="0"/>
              <a:t>To log in to </a:t>
            </a:r>
            <a:r>
              <a:rPr lang="en-US" sz="2400" b="1" dirty="0" err="1" smtClean="0"/>
              <a:t>MyLCI</a:t>
            </a:r>
            <a:r>
              <a:rPr lang="en-US" sz="2400" b="1" dirty="0" smtClean="0"/>
              <a:t>: </a:t>
            </a:r>
          </a:p>
          <a:p>
            <a:pPr marL="342900" indent="-342900">
              <a:lnSpc>
                <a:spcPct val="150000"/>
              </a:lnSpc>
              <a:buAutoNum type="arabicPeriod"/>
            </a:pPr>
            <a:r>
              <a:rPr lang="en-US" dirty="0" smtClean="0"/>
              <a:t>Enter your username and password </a:t>
            </a:r>
          </a:p>
          <a:p>
            <a:pPr marL="342900" indent="-342900">
              <a:lnSpc>
                <a:spcPct val="150000"/>
              </a:lnSpc>
              <a:buAutoNum type="arabicPeriod"/>
            </a:pPr>
            <a:r>
              <a:rPr lang="en-US" dirty="0" smtClean="0"/>
              <a:t>click “Submit” </a:t>
            </a:r>
          </a:p>
          <a:p>
            <a:pPr marL="342900" indent="-342900">
              <a:lnSpc>
                <a:spcPct val="150000"/>
              </a:lnSpc>
              <a:buAutoNum type="arabicPeriod"/>
            </a:pPr>
            <a:r>
              <a:rPr lang="en-US" dirty="0" smtClean="0"/>
              <a:t>or create new account:  Click “New User” link and follow directions. </a:t>
            </a:r>
          </a:p>
          <a:p>
            <a:pPr marL="342900" indent="-342900">
              <a:lnSpc>
                <a:spcPct val="150000"/>
              </a:lnSpc>
              <a:buAutoNum type="arabicPeriod"/>
            </a:pPr>
            <a:r>
              <a:rPr lang="en-US" dirty="0" smtClean="0"/>
              <a:t>If you forgot user name and password, click “forgot your User Name or Password” link and follow directions. </a:t>
            </a:r>
          </a:p>
          <a:p>
            <a:r>
              <a:rPr lang="en-US" dirty="0" smtClean="0"/>
              <a:t> </a:t>
            </a:r>
          </a:p>
          <a:p>
            <a:r>
              <a:rPr lang="en-US" dirty="0" smtClean="0"/>
              <a:t> </a:t>
            </a:r>
            <a:endParaRPr lang="en-US" dirty="0"/>
          </a:p>
        </p:txBody>
      </p:sp>
      <p:sp>
        <p:nvSpPr>
          <p:cNvPr id="6" name="Rectangle 5"/>
          <p:cNvSpPr/>
          <p:nvPr/>
        </p:nvSpPr>
        <p:spPr>
          <a:xfrm>
            <a:off x="952484" y="4506515"/>
            <a:ext cx="7734315" cy="1477328"/>
          </a:xfrm>
          <a:prstGeom prst="rect">
            <a:avLst/>
          </a:prstGeom>
        </p:spPr>
        <p:txBody>
          <a:bodyPr wrap="square">
            <a:spAutoFit/>
          </a:bodyPr>
          <a:lstStyle/>
          <a:p>
            <a:pPr>
              <a:lnSpc>
                <a:spcPct val="150000"/>
              </a:lnSpc>
            </a:pPr>
            <a:r>
              <a:rPr lang="en-US" sz="2400" dirty="0" smtClean="0">
                <a:solidFill>
                  <a:srgbClr val="000000"/>
                </a:solidFill>
                <a:latin typeface="Lucida Sans Unicode" panose="020B0602030504020204" pitchFamily="34" charset="0"/>
                <a:cs typeface="Lucida Sans Unicode" panose="020B0602030504020204" pitchFamily="34" charset="0"/>
              </a:rPr>
              <a:t>Note:</a:t>
            </a:r>
          </a:p>
          <a:p>
            <a:pPr>
              <a:lnSpc>
                <a:spcPct val="150000"/>
              </a:lnSpc>
              <a:buFont typeface="Wingdings" pitchFamily="2" charset="2"/>
              <a:buChar char="Ø"/>
            </a:pPr>
            <a:r>
              <a:rPr lang="en-US" i="1" dirty="0" smtClean="0">
                <a:solidFill>
                  <a:srgbClr val="000000"/>
                </a:solidFill>
                <a:latin typeface="Calibri" panose="020F0502020204030204" pitchFamily="34" charset="0"/>
              </a:rPr>
              <a:t>The system will log you out after 20 minutes so save your work. </a:t>
            </a:r>
            <a:endParaRPr lang="en-US" dirty="0" smtClean="0">
              <a:solidFill>
                <a:srgbClr val="000000"/>
              </a:solidFill>
              <a:latin typeface="Calibri" panose="020F0502020204030204" pitchFamily="34" charset="0"/>
            </a:endParaRPr>
          </a:p>
          <a:p>
            <a:pPr>
              <a:lnSpc>
                <a:spcPct val="150000"/>
              </a:lnSpc>
              <a:buFont typeface="Wingdings" pitchFamily="2" charset="2"/>
              <a:buChar char="Ø"/>
            </a:pPr>
            <a:r>
              <a:rPr lang="en-US" dirty="0" smtClean="0">
                <a:solidFill>
                  <a:srgbClr val="000000"/>
                </a:solidFill>
                <a:latin typeface="Calibri" panose="020F0502020204030204" pitchFamily="34" charset="0"/>
              </a:rPr>
              <a:t> </a:t>
            </a:r>
            <a:r>
              <a:rPr lang="en-US" i="1" dirty="0" smtClean="0">
                <a:solidFill>
                  <a:srgbClr val="000000"/>
                </a:solidFill>
                <a:latin typeface="Calibri" panose="020F0502020204030204" pitchFamily="34" charset="0"/>
              </a:rPr>
              <a:t>The support center panel will change depending upon the page you are on</a:t>
            </a:r>
            <a:endParaRPr lang="en-US" dirty="0"/>
          </a:p>
        </p:txBody>
      </p:sp>
      <p:grpSp>
        <p:nvGrpSpPr>
          <p:cNvPr id="7" name="Group 6"/>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kern="1200" dirty="0" smtClean="0"/>
                <a:t>My LCI Logon</a:t>
              </a:r>
              <a:endParaRPr lang="en-US" sz="3400" kern="1200" dirty="0"/>
            </a:p>
          </p:txBody>
        </p:sp>
      </p:grpSp>
      <p:pic>
        <p:nvPicPr>
          <p:cNvPr id="10" name="Picture 9" descr="lionlogo_bw.gif"/>
          <p:cNvPicPr>
            <a:picLocks noChangeAspect="1"/>
          </p:cNvPicPr>
          <p:nvPr/>
        </p:nvPicPr>
        <p:blipFill>
          <a:blip r:embed="rId3"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12" name="TextBox 11"/>
          <p:cNvSpPr txBox="1"/>
          <p:nvPr/>
        </p:nvSpPr>
        <p:spPr>
          <a:xfrm>
            <a:off x="457200" y="838200"/>
            <a:ext cx="8229600" cy="1985159"/>
          </a:xfrm>
          <a:prstGeom prst="rect">
            <a:avLst/>
          </a:prstGeom>
          <a:noFill/>
        </p:spPr>
        <p:txBody>
          <a:bodyPr wrap="square" rtlCol="0">
            <a:spAutoFit/>
          </a:bodyPr>
          <a:lstStyle/>
          <a:p>
            <a:endParaRPr lang="en-US" sz="1100" dirty="0" smtClean="0"/>
          </a:p>
          <a:p>
            <a:endParaRPr lang="en-US" sz="2400" dirty="0" smtClean="0"/>
          </a:p>
          <a:p>
            <a:endParaRPr lang="en-US" sz="2400" dirty="0"/>
          </a:p>
          <a:p>
            <a:pPr algn="ctr"/>
            <a:endParaRPr lang="en-US" sz="2400" dirty="0"/>
          </a:p>
          <a:p>
            <a:pPr algn="ctr"/>
            <a:endParaRPr lang="en-US" sz="4000" i="1" dirty="0" smtClean="0"/>
          </a:p>
        </p:txBody>
      </p:sp>
      <p:sp>
        <p:nvSpPr>
          <p:cNvPr id="7" name="Rounded Rectangle 4"/>
          <p:cNvSpPr/>
          <p:nvPr/>
        </p:nvSpPr>
        <p:spPr>
          <a:xfrm>
            <a:off x="-7620000" y="685800"/>
            <a:ext cx="8765980" cy="67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endParaRPr lang="en-US" sz="3600" dirty="0" smtClean="0"/>
          </a:p>
        </p:txBody>
      </p:sp>
      <p:grpSp>
        <p:nvGrpSpPr>
          <p:cNvPr id="15" name="Group 14"/>
          <p:cNvGrpSpPr/>
          <p:nvPr/>
        </p:nvGrpSpPr>
        <p:grpSpPr>
          <a:xfrm>
            <a:off x="304800" y="381000"/>
            <a:ext cx="8470929" cy="750273"/>
            <a:chOff x="43" y="4"/>
            <a:chExt cx="8470929" cy="750273"/>
          </a:xfrm>
          <a:solidFill>
            <a:schemeClr val="bg2">
              <a:lumMod val="25000"/>
            </a:schemeClr>
          </a:solidFill>
        </p:grpSpPr>
        <p:sp>
          <p:nvSpPr>
            <p:cNvPr id="16" name="Rounded Rectangle 15"/>
            <p:cNvSpPr/>
            <p:nvPr/>
          </p:nvSpPr>
          <p:spPr>
            <a:xfrm>
              <a:off x="43" y="4"/>
              <a:ext cx="8470929"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17" name="Rounded Rectangle 4"/>
            <p:cNvSpPr/>
            <p:nvPr/>
          </p:nvSpPr>
          <p:spPr>
            <a:xfrm>
              <a:off x="36668" y="36629"/>
              <a:ext cx="8397679"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Responsibilities of the Club Secretary</a:t>
              </a:r>
              <a:endParaRPr lang="en-US" sz="3400" kern="1200" dirty="0"/>
            </a:p>
          </p:txBody>
        </p:sp>
      </p:grpSp>
      <p:pic>
        <p:nvPicPr>
          <p:cNvPr id="10" name="Picture 9" descr="lionlogo_bw.gif"/>
          <p:cNvPicPr>
            <a:picLocks noChangeAspect="1"/>
          </p:cNvPicPr>
          <p:nvPr/>
        </p:nvPicPr>
        <p:blipFill>
          <a:blip r:embed="rId4" cstate="print"/>
          <a:stretch>
            <a:fillRect/>
          </a:stretch>
        </p:blipFill>
        <p:spPr>
          <a:xfrm>
            <a:off x="2514600" y="1828800"/>
            <a:ext cx="3886200" cy="3670300"/>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2</a:t>
            </a:fld>
            <a:endParaRPr lang="en-US" dirty="0"/>
          </a:p>
        </p:txBody>
      </p:sp>
    </p:spTree>
    <p:custDataLst>
      <p:tags r:id="rId1"/>
    </p:custDataLst>
    <p:extLst>
      <p:ext uri="{BB962C8B-B14F-4D97-AF65-F5344CB8AC3E}">
        <p14:creationId xmlns:p14="http://schemas.microsoft.com/office/powerpoint/2010/main" val="3988855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4" cstate="print"/>
          <a:srcRect l="506"/>
          <a:stretch/>
        </p:blipFill>
        <p:spPr bwMode="auto">
          <a:xfrm>
            <a:off x="1371600" y="1295400"/>
            <a:ext cx="6477000" cy="4724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4" name="Picture 3" descr="lionlogo_bw.gif"/>
          <p:cNvPicPr>
            <a:picLocks noChangeAspect="1"/>
          </p:cNvPicPr>
          <p:nvPr/>
        </p:nvPicPr>
        <p:blipFill>
          <a:blip r:embed="rId5" cstate="print"/>
          <a:stretch>
            <a:fillRect/>
          </a:stretch>
        </p:blipFill>
        <p:spPr>
          <a:xfrm>
            <a:off x="152400" y="6138333"/>
            <a:ext cx="762000" cy="719667"/>
          </a:xfrm>
          <a:prstGeom prst="rect">
            <a:avLst/>
          </a:prstGeom>
        </p:spPr>
      </p:pic>
      <p:grpSp>
        <p:nvGrpSpPr>
          <p:cNvPr id="6" name="Group 5"/>
          <p:cNvGrpSpPr/>
          <p:nvPr/>
        </p:nvGrpSpPr>
        <p:grpSpPr>
          <a:xfrm>
            <a:off x="304770" y="228600"/>
            <a:ext cx="8610630" cy="750273"/>
            <a:chOff x="45" y="4"/>
            <a:chExt cx="8839230" cy="750273"/>
          </a:xfrm>
          <a:solidFill>
            <a:schemeClr val="bg2">
              <a:lumMod val="25000"/>
            </a:schemeClr>
          </a:solidFill>
        </p:grpSpPr>
        <p:sp>
          <p:nvSpPr>
            <p:cNvPr id="7" name="Rounded Rectangle 6"/>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8"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400" kern="1200" dirty="0" smtClean="0"/>
                <a:t> My LCI </a:t>
              </a:r>
              <a:r>
                <a:rPr lang="en-US" sz="3400" dirty="0" smtClean="0"/>
                <a:t>Club Officer Home Page</a:t>
              </a:r>
              <a:endParaRPr lang="en-US" sz="3400" kern="1200" dirty="0"/>
            </a:p>
          </p:txBody>
        </p:sp>
      </p:grpSp>
      <p:sp>
        <p:nvSpPr>
          <p:cNvPr id="2" name="Slide Number Placeholder 1"/>
          <p:cNvSpPr>
            <a:spLocks noGrp="1"/>
          </p:cNvSpPr>
          <p:nvPr>
            <p:ph type="sldNum" sz="quarter" idx="12"/>
          </p:nvPr>
        </p:nvSpPr>
        <p:spPr/>
        <p:txBody>
          <a:bodyPr/>
          <a:lstStyle/>
          <a:p>
            <a:fld id="{D057AB9D-7DAF-4932-8D90-97F45FB0A796}" type="slidenum">
              <a:rPr lang="en-US" smtClean="0"/>
              <a:pPr/>
              <a:t>20</a:t>
            </a:fld>
            <a:endParaRPr lang="en-US" dirty="0"/>
          </a:p>
        </p:txBody>
      </p:sp>
    </p:spTree>
    <p:custDataLst>
      <p:tags r:id="rId1"/>
    </p:custDataLst>
    <p:extLst>
      <p:ext uri="{BB962C8B-B14F-4D97-AF65-F5344CB8AC3E}">
        <p14:creationId xmlns:p14="http://schemas.microsoft.com/office/powerpoint/2010/main" val="321968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25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95400"/>
            <a:ext cx="7620000" cy="4801314"/>
          </a:xfrm>
          <a:prstGeom prst="rect">
            <a:avLst/>
          </a:prstGeom>
        </p:spPr>
        <p:txBody>
          <a:bodyPr wrap="square">
            <a:spAutoFit/>
          </a:bodyPr>
          <a:lstStyle/>
          <a:p>
            <a:pPr marL="285750" indent="-285750">
              <a:buFont typeface="Wingdings" panose="05000000000000000000" pitchFamily="2" charset="2"/>
              <a:buChar char="Ø"/>
            </a:pPr>
            <a:r>
              <a:rPr lang="en-US" dirty="0" smtClean="0"/>
              <a:t>“My Tasks” - displays a list of tasks customized to your role and your club.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“My Members” - displays your club’s membership reporting status and the count of members by member type.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“My Club” - displays the information about your club meetings that is the database.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“My Service Activities” - displays your club’s most recent service activity and a summary of your club’s service activity for the year.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“My Info” - displays your personal contact information.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“My Officers” - section shows your region and zone officers as well as the other members of your club leadership team. </a:t>
            </a:r>
            <a:endParaRPr lang="en-US" dirty="0"/>
          </a:p>
        </p:txBody>
      </p:sp>
      <p:pic>
        <p:nvPicPr>
          <p:cNvPr id="5" name="Picture 4"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6" name="Group 5"/>
          <p:cNvGrpSpPr/>
          <p:nvPr/>
        </p:nvGrpSpPr>
        <p:grpSpPr>
          <a:xfrm>
            <a:off x="304770" y="228600"/>
            <a:ext cx="8610630" cy="750273"/>
            <a:chOff x="45" y="4"/>
            <a:chExt cx="8839230" cy="750273"/>
          </a:xfrm>
          <a:solidFill>
            <a:schemeClr val="bg2">
              <a:lumMod val="25000"/>
            </a:schemeClr>
          </a:solidFill>
        </p:grpSpPr>
        <p:sp>
          <p:nvSpPr>
            <p:cNvPr id="7" name="Rounded Rectangle 6"/>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8"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kern="1200" dirty="0" smtClean="0"/>
                <a:t>My LCI </a:t>
              </a:r>
              <a:r>
                <a:rPr lang="en-US" sz="3400" dirty="0" smtClean="0"/>
                <a:t>Club Officer Home Page</a:t>
              </a:r>
              <a:endParaRPr lang="en-US" sz="3400" kern="1200" dirty="0"/>
            </a:p>
          </p:txBody>
        </p:sp>
      </p:grpSp>
      <p:sp>
        <p:nvSpPr>
          <p:cNvPr id="2" name="Slide Number Placeholder 1"/>
          <p:cNvSpPr>
            <a:spLocks noGrp="1"/>
          </p:cNvSpPr>
          <p:nvPr>
            <p:ph type="sldNum" sz="quarter" idx="12"/>
          </p:nvPr>
        </p:nvSpPr>
        <p:spPr/>
        <p:txBody>
          <a:bodyPr/>
          <a:lstStyle/>
          <a:p>
            <a:fld id="{D057AB9D-7DAF-4932-8D90-97F45FB0A796}"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l="9205" t="7190" r="9330" b="9777"/>
          <a:stretch>
            <a:fillRect/>
          </a:stretch>
        </p:blipFill>
        <p:spPr>
          <a:xfrm>
            <a:off x="1905000" y="1310703"/>
            <a:ext cx="5867400" cy="4495800"/>
          </a:xfrm>
          <a:prstGeom prst="rect">
            <a:avLst/>
          </a:prstGeom>
        </p:spPr>
      </p:pic>
      <p:pic>
        <p:nvPicPr>
          <p:cNvPr id="6" name="Picture 5" descr="lionlogo_bw.gif"/>
          <p:cNvPicPr>
            <a:picLocks noChangeAspect="1"/>
          </p:cNvPicPr>
          <p:nvPr/>
        </p:nvPicPr>
        <p:blipFill>
          <a:blip r:embed="rId4" cstate="print"/>
          <a:stretch>
            <a:fillRect/>
          </a:stretch>
        </p:blipFill>
        <p:spPr>
          <a:xfrm>
            <a:off x="152400" y="6138333"/>
            <a:ext cx="762000" cy="719667"/>
          </a:xfrm>
          <a:prstGeom prst="rect">
            <a:avLst/>
          </a:prstGeom>
        </p:spPr>
      </p:pic>
      <p:grpSp>
        <p:nvGrpSpPr>
          <p:cNvPr id="7" name="Group 6"/>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kern="1200" dirty="0" smtClean="0"/>
                <a:t>My LCI </a:t>
              </a:r>
              <a:r>
                <a:rPr lang="en-US" sz="3400" dirty="0" smtClean="0"/>
                <a:t>Support Panel</a:t>
              </a:r>
              <a:endParaRPr lang="en-US" sz="3400" kern="1200" dirty="0"/>
            </a:p>
          </p:txBody>
        </p:sp>
      </p:grpSp>
      <p:sp>
        <p:nvSpPr>
          <p:cNvPr id="2" name="Slide Number Placeholder 1"/>
          <p:cNvSpPr>
            <a:spLocks noGrp="1"/>
          </p:cNvSpPr>
          <p:nvPr>
            <p:ph type="sldNum" sz="quarter" idx="12"/>
          </p:nvPr>
        </p:nvSpPr>
        <p:spPr/>
        <p:txBody>
          <a:bodyPr/>
          <a:lstStyle/>
          <a:p>
            <a:fld id="{D057AB9D-7DAF-4932-8D90-97F45FB0A79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685" y="1600200"/>
            <a:ext cx="7924800" cy="3080972"/>
          </a:xfrm>
          <a:prstGeom prst="rect">
            <a:avLst/>
          </a:prstGeom>
        </p:spPr>
        <p:txBody>
          <a:bodyPr wrap="square">
            <a:spAutoFit/>
          </a:bodyPr>
          <a:lstStyle/>
          <a:p>
            <a:endParaRPr lang="en-US" sz="800" dirty="0" smtClean="0">
              <a:solidFill>
                <a:srgbClr val="000000"/>
              </a:solidFill>
              <a:latin typeface="Calibri" panose="020F0502020204030204" pitchFamily="34" charset="0"/>
            </a:endParaRPr>
          </a:p>
          <a:p>
            <a:pPr>
              <a:lnSpc>
                <a:spcPct val="150000"/>
              </a:lnSpc>
              <a:buFont typeface="Wingdings" pitchFamily="2" charset="2"/>
              <a:buChar char="Ø"/>
            </a:pPr>
            <a:r>
              <a:rPr lang="en-US" dirty="0" smtClean="0">
                <a:solidFill>
                  <a:srgbClr val="000000"/>
                </a:solidFill>
                <a:latin typeface="Calibri" panose="020F0502020204030204" pitchFamily="34" charset="0"/>
              </a:rPr>
              <a:t>Always Available on left hand side of the screen</a:t>
            </a:r>
          </a:p>
          <a:p>
            <a:pPr>
              <a:lnSpc>
                <a:spcPct val="150000"/>
              </a:lnSpc>
              <a:buFont typeface="Wingdings" pitchFamily="2" charset="2"/>
              <a:buChar char="Ø"/>
            </a:pPr>
            <a:endParaRPr lang="en-US" dirty="0">
              <a:solidFill>
                <a:srgbClr val="000000"/>
              </a:solidFill>
              <a:latin typeface="Calibri" panose="020F0502020204030204" pitchFamily="34" charset="0"/>
            </a:endParaRPr>
          </a:p>
          <a:p>
            <a:pPr>
              <a:lnSpc>
                <a:spcPct val="150000"/>
              </a:lnSpc>
              <a:buFont typeface="Wingdings" pitchFamily="2" charset="2"/>
              <a:buChar char="Ø"/>
            </a:pPr>
            <a:r>
              <a:rPr lang="en-US" dirty="0" smtClean="0">
                <a:solidFill>
                  <a:srgbClr val="000000"/>
                </a:solidFill>
                <a:latin typeface="Calibri" panose="020F0502020204030204" pitchFamily="34" charset="0"/>
              </a:rPr>
              <a:t>Expand and collapse with down arrow to the right of “Support Center” title on the blue Support Center bar. </a:t>
            </a:r>
          </a:p>
          <a:p>
            <a:pPr>
              <a:lnSpc>
                <a:spcPct val="150000"/>
              </a:lnSpc>
            </a:pPr>
            <a:endParaRPr lang="en-US" dirty="0" smtClean="0">
              <a:solidFill>
                <a:srgbClr val="000000"/>
              </a:solidFill>
              <a:latin typeface="Calibri" panose="020F0502020204030204" pitchFamily="34" charset="0"/>
            </a:endParaRPr>
          </a:p>
          <a:p>
            <a:pPr>
              <a:lnSpc>
                <a:spcPct val="150000"/>
              </a:lnSpc>
              <a:buFont typeface="Wingdings" pitchFamily="2" charset="2"/>
              <a:buChar char="Ø"/>
            </a:pPr>
            <a:r>
              <a:rPr lang="en-US" dirty="0" smtClean="0">
                <a:solidFill>
                  <a:srgbClr val="000000"/>
                </a:solidFill>
                <a:latin typeface="Calibri" panose="020F0502020204030204" pitchFamily="34" charset="0"/>
              </a:rPr>
              <a:t>Available features may change depending on type of officer logged in and page displayed on screen. </a:t>
            </a:r>
            <a:endParaRPr lang="en-US" dirty="0">
              <a:solidFill>
                <a:srgbClr val="000000"/>
              </a:solidFill>
              <a:latin typeface="Calibri" panose="020F0502020204030204" pitchFamily="34" charset="0"/>
            </a:endParaRPr>
          </a:p>
        </p:txBody>
      </p:sp>
      <p:pic>
        <p:nvPicPr>
          <p:cNvPr id="6" name="Picture 5"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7" name="Group 6"/>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400" kern="1200" dirty="0" smtClean="0"/>
                <a:t> My LCI </a:t>
              </a:r>
              <a:r>
                <a:rPr lang="en-US" sz="3400" dirty="0" smtClean="0"/>
                <a:t>Support Panel</a:t>
              </a:r>
              <a:endParaRPr lang="en-US" sz="3400" kern="1200" dirty="0"/>
            </a:p>
          </p:txBody>
        </p:sp>
      </p:grpSp>
      <p:sp>
        <p:nvSpPr>
          <p:cNvPr id="2" name="Slide Number Placeholder 1"/>
          <p:cNvSpPr>
            <a:spLocks noGrp="1"/>
          </p:cNvSpPr>
          <p:nvPr>
            <p:ph type="sldNum" sz="quarter" idx="12"/>
          </p:nvPr>
        </p:nvSpPr>
        <p:spPr/>
        <p:txBody>
          <a:bodyPr/>
          <a:lstStyle/>
          <a:p>
            <a:fld id="{D057AB9D-7DAF-4932-8D90-97F45FB0A796}" type="slidenum">
              <a:rPr lang="en-US" smtClean="0"/>
              <a:pPr/>
              <a:t>23</a:t>
            </a:fld>
            <a:endParaRPr lang="en-US" dirty="0"/>
          </a:p>
        </p:txBody>
      </p:sp>
    </p:spTree>
    <p:extLst>
      <p:ext uri="{BB962C8B-B14F-4D97-AF65-F5344CB8AC3E}">
        <p14:creationId xmlns:p14="http://schemas.microsoft.com/office/powerpoint/2010/main" val="2025415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7AB9D-7DAF-4932-8D90-97F45FB0A796}" type="slidenum">
              <a:rPr lang="en-US" smtClean="0"/>
              <a:pPr/>
              <a:t>24</a:t>
            </a:fld>
            <a:endParaRPr lang="en-US" dirty="0"/>
          </a:p>
        </p:txBody>
      </p:sp>
      <p:sp>
        <p:nvSpPr>
          <p:cNvPr id="4" name="Rectangle 3"/>
          <p:cNvSpPr/>
          <p:nvPr/>
        </p:nvSpPr>
        <p:spPr>
          <a:xfrm>
            <a:off x="1257285" y="1287304"/>
            <a:ext cx="6705600" cy="461665"/>
          </a:xfrm>
          <a:prstGeom prst="rect">
            <a:avLst/>
          </a:prstGeom>
        </p:spPr>
        <p:txBody>
          <a:bodyPr wrap="square">
            <a:spAutoFit/>
          </a:bodyPr>
          <a:lstStyle/>
          <a:p>
            <a:pPr algn="ctr"/>
            <a:r>
              <a:rPr lang="en-US" sz="2400" dirty="0" smtClean="0">
                <a:solidFill>
                  <a:srgbClr val="000000"/>
                </a:solidFill>
                <a:latin typeface="Lucida Sans Unicode" panose="020B0602030504020204" pitchFamily="34" charset="0"/>
                <a:cs typeface="Lucida Sans Unicode" panose="020B0602030504020204" pitchFamily="34" charset="0"/>
              </a:rPr>
              <a:t>Add a Member: new, returning, transfer </a:t>
            </a:r>
            <a:endParaRPr lang="en-US" sz="2400" dirty="0">
              <a:latin typeface="Lucida Sans Unicode" panose="020B0602030504020204" pitchFamily="34" charset="0"/>
              <a:cs typeface="Lucida Sans Unicode" panose="020B0602030504020204" pitchFamily="34" charset="0"/>
            </a:endParaRPr>
          </a:p>
        </p:txBody>
      </p:sp>
      <p:pic>
        <p:nvPicPr>
          <p:cNvPr id="5" name="Picture 4"/>
          <p:cNvPicPr>
            <a:picLocks noChangeAspect="1"/>
          </p:cNvPicPr>
          <p:nvPr/>
        </p:nvPicPr>
        <p:blipFill>
          <a:blip r:embed="rId3" cstate="print"/>
          <a:stretch>
            <a:fillRect/>
          </a:stretch>
        </p:blipFill>
        <p:spPr>
          <a:xfrm>
            <a:off x="2019300" y="1981200"/>
            <a:ext cx="4876800" cy="4034344"/>
          </a:xfrm>
          <a:prstGeom prst="rect">
            <a:avLst/>
          </a:prstGeom>
        </p:spPr>
      </p:pic>
      <p:pic>
        <p:nvPicPr>
          <p:cNvPr id="6" name="Picture 5" descr="lionlogo_bw.gif"/>
          <p:cNvPicPr>
            <a:picLocks noChangeAspect="1"/>
          </p:cNvPicPr>
          <p:nvPr/>
        </p:nvPicPr>
        <p:blipFill>
          <a:blip r:embed="rId4" cstate="print"/>
          <a:stretch>
            <a:fillRect/>
          </a:stretch>
        </p:blipFill>
        <p:spPr>
          <a:xfrm>
            <a:off x="152400" y="6138333"/>
            <a:ext cx="762000" cy="719667"/>
          </a:xfrm>
          <a:prstGeom prst="rect">
            <a:avLst/>
          </a:prstGeom>
        </p:spPr>
      </p:pic>
      <p:grpSp>
        <p:nvGrpSpPr>
          <p:cNvPr id="7" name="Group 6"/>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dirty="0" smtClean="0"/>
                <a:t>Member Data Functions</a:t>
              </a:r>
              <a:endParaRPr lang="en-US" sz="3400" kern="1200"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7AB9D-7DAF-4932-8D90-97F45FB0A796}" type="slidenum">
              <a:rPr lang="en-US" smtClean="0"/>
              <a:pPr/>
              <a:t>25</a:t>
            </a:fld>
            <a:endParaRPr lang="en-US" dirty="0"/>
          </a:p>
        </p:txBody>
      </p:sp>
      <p:sp>
        <p:nvSpPr>
          <p:cNvPr id="7" name="Rectangle 6"/>
          <p:cNvSpPr/>
          <p:nvPr/>
        </p:nvSpPr>
        <p:spPr>
          <a:xfrm>
            <a:off x="685785" y="1363504"/>
            <a:ext cx="7848600" cy="461665"/>
          </a:xfrm>
          <a:prstGeom prst="rect">
            <a:avLst/>
          </a:prstGeom>
        </p:spPr>
        <p:txBody>
          <a:bodyPr wrap="square">
            <a:spAutoFit/>
          </a:bodyPr>
          <a:lstStyle/>
          <a:p>
            <a:pPr algn="ctr"/>
            <a:r>
              <a:rPr lang="en-US" sz="2400" dirty="0" smtClean="0">
                <a:solidFill>
                  <a:srgbClr val="000000"/>
                </a:solidFill>
                <a:latin typeface="Lucida Sans Unicode" panose="020B0602030504020204" pitchFamily="34" charset="0"/>
                <a:cs typeface="Lucida Sans Unicode" panose="020B0602030504020204" pitchFamily="34" charset="0"/>
              </a:rPr>
              <a:t>Edit a member, drop a member, create a family unit</a:t>
            </a:r>
            <a:endParaRPr lang="en-US" sz="2400" dirty="0">
              <a:latin typeface="Lucida Sans Unicode" panose="020B0602030504020204" pitchFamily="34" charset="0"/>
              <a:cs typeface="Lucida Sans Unicode" panose="020B0602030504020204" pitchFamily="34" charset="0"/>
            </a:endParaRPr>
          </a:p>
        </p:txBody>
      </p:sp>
      <p:pic>
        <p:nvPicPr>
          <p:cNvPr id="10" name="Picture 9"/>
          <p:cNvPicPr>
            <a:picLocks noChangeAspect="1"/>
          </p:cNvPicPr>
          <p:nvPr/>
        </p:nvPicPr>
        <p:blipFill>
          <a:blip r:embed="rId3" cstate="print"/>
          <a:stretch>
            <a:fillRect/>
          </a:stretch>
        </p:blipFill>
        <p:spPr>
          <a:xfrm>
            <a:off x="1828800" y="1981200"/>
            <a:ext cx="5638800" cy="3947166"/>
          </a:xfrm>
          <a:prstGeom prst="rect">
            <a:avLst/>
          </a:prstGeom>
        </p:spPr>
      </p:pic>
      <p:pic>
        <p:nvPicPr>
          <p:cNvPr id="5" name="Picture 4" descr="lionlogo_bw.gif"/>
          <p:cNvPicPr>
            <a:picLocks noChangeAspect="1"/>
          </p:cNvPicPr>
          <p:nvPr/>
        </p:nvPicPr>
        <p:blipFill>
          <a:blip r:embed="rId4" cstate="print"/>
          <a:stretch>
            <a:fillRect/>
          </a:stretch>
        </p:blipFill>
        <p:spPr>
          <a:xfrm>
            <a:off x="152400" y="6138333"/>
            <a:ext cx="762000" cy="719667"/>
          </a:xfrm>
          <a:prstGeom prst="rect">
            <a:avLst/>
          </a:prstGeom>
        </p:spPr>
      </p:pic>
      <p:grpSp>
        <p:nvGrpSpPr>
          <p:cNvPr id="6" name="Group 5"/>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dirty="0" smtClean="0"/>
                <a:t>Member Data Functions</a:t>
              </a:r>
              <a:endParaRPr lang="en-US" sz="3400" kern="1200"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7AB9D-7DAF-4932-8D90-97F45FB0A796}" type="slidenum">
              <a:rPr lang="en-US" smtClean="0"/>
              <a:pPr/>
              <a:t>26</a:t>
            </a:fld>
            <a:endParaRPr lang="en-US" dirty="0"/>
          </a:p>
        </p:txBody>
      </p:sp>
      <p:pic>
        <p:nvPicPr>
          <p:cNvPr id="5" name="Picture 4"/>
          <p:cNvPicPr>
            <a:picLocks noChangeAspect="1"/>
          </p:cNvPicPr>
          <p:nvPr/>
        </p:nvPicPr>
        <p:blipFill>
          <a:blip r:embed="rId3" cstate="print"/>
          <a:stretch>
            <a:fillRect/>
          </a:stretch>
        </p:blipFill>
        <p:spPr>
          <a:xfrm>
            <a:off x="1219200" y="1295400"/>
            <a:ext cx="6598801" cy="4312081"/>
          </a:xfrm>
          <a:prstGeom prst="rect">
            <a:avLst/>
          </a:prstGeom>
        </p:spPr>
      </p:pic>
      <p:grpSp>
        <p:nvGrpSpPr>
          <p:cNvPr id="6" name="Group 5"/>
          <p:cNvGrpSpPr/>
          <p:nvPr/>
        </p:nvGrpSpPr>
        <p:grpSpPr>
          <a:xfrm>
            <a:off x="304770" y="228600"/>
            <a:ext cx="8610630" cy="750273"/>
            <a:chOff x="45" y="4"/>
            <a:chExt cx="8839230" cy="750273"/>
          </a:xfrm>
          <a:solidFill>
            <a:schemeClr val="bg2">
              <a:lumMod val="25000"/>
            </a:schemeClr>
          </a:solidFill>
        </p:grpSpPr>
        <p:sp>
          <p:nvSpPr>
            <p:cNvPr id="7" name="Rounded Rectangle 6"/>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8"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dirty="0" smtClean="0"/>
                <a:t>My LCI Reports &amp; Data</a:t>
              </a:r>
              <a:endParaRPr lang="en-US" sz="3400" kern="12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7424" y="1721704"/>
            <a:ext cx="7965322" cy="1569660"/>
          </a:xfrm>
          <a:prstGeom prst="rect">
            <a:avLst/>
          </a:prstGeom>
          <a:noFill/>
        </p:spPr>
        <p:txBody>
          <a:bodyPr wrap="square" rtlCol="0">
            <a:spAutoFit/>
          </a:bodyPr>
          <a:lstStyle/>
          <a:p>
            <a:pPr marL="342900" indent="-342900">
              <a:lnSpc>
                <a:spcPct val="150000"/>
              </a:lnSpc>
              <a:buFont typeface="Wingdings" pitchFamily="2" charset="2"/>
              <a:buChar char="Ø"/>
            </a:pPr>
            <a:r>
              <a:rPr lang="en-US" sz="2200" dirty="0" smtClean="0"/>
              <a:t>Submit Club Officer Report (PU-101) by May 1, 2020</a:t>
            </a:r>
          </a:p>
          <a:p>
            <a:pPr>
              <a:lnSpc>
                <a:spcPct val="150000"/>
              </a:lnSpc>
            </a:pPr>
            <a:endParaRPr lang="en-US" sz="1200" dirty="0" smtClean="0"/>
          </a:p>
          <a:p>
            <a:pPr marL="342900" indent="-342900">
              <a:lnSpc>
                <a:spcPct val="150000"/>
              </a:lnSpc>
              <a:buFont typeface="Wingdings" pitchFamily="2" charset="2"/>
              <a:buChar char="Ø"/>
            </a:pPr>
            <a:r>
              <a:rPr lang="en-US" sz="2200" dirty="0" smtClean="0"/>
              <a:t>Apply to LCI and District for member’s/clubs awards</a:t>
            </a:r>
          </a:p>
          <a:p>
            <a:pPr marL="342900" indent="-342900">
              <a:buFont typeface="Arial" pitchFamily="34" charset="0"/>
              <a:buChar char="•"/>
            </a:pPr>
            <a:endParaRPr lang="en-US" sz="1200" dirty="0" smtClean="0"/>
          </a:p>
        </p:txBody>
      </p:sp>
      <p:pic>
        <p:nvPicPr>
          <p:cNvPr id="11" name="Picture 10"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12" name="Group 11"/>
          <p:cNvGrpSpPr/>
          <p:nvPr/>
        </p:nvGrpSpPr>
        <p:grpSpPr>
          <a:xfrm>
            <a:off x="304770" y="228600"/>
            <a:ext cx="8610630" cy="750273"/>
            <a:chOff x="45" y="4"/>
            <a:chExt cx="8839230" cy="750273"/>
          </a:xfrm>
          <a:solidFill>
            <a:schemeClr val="bg2">
              <a:lumMod val="25000"/>
            </a:schemeClr>
          </a:solidFill>
        </p:grpSpPr>
        <p:sp>
          <p:nvSpPr>
            <p:cNvPr id="13" name="Rounded Rectangle 12"/>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14"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3400" dirty="0" smtClean="0"/>
                <a:t>After the Annual Election of Officers</a:t>
              </a:r>
              <a:endParaRPr lang="en-US" sz="3400" kern="1200" dirty="0"/>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3581400"/>
            <a:ext cx="4518126" cy="2209800"/>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27</a:t>
            </a:fld>
            <a:endParaRPr lang="en-US" dirty="0"/>
          </a:p>
        </p:txBody>
      </p:sp>
    </p:spTree>
    <p:extLst>
      <p:ext uri="{BB962C8B-B14F-4D97-AF65-F5344CB8AC3E}">
        <p14:creationId xmlns:p14="http://schemas.microsoft.com/office/powerpoint/2010/main" val="6592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1354925"/>
            <a:ext cx="8514495" cy="830997"/>
          </a:xfrm>
          <a:prstGeom prst="rect">
            <a:avLst/>
          </a:prstGeom>
          <a:noFill/>
        </p:spPr>
        <p:txBody>
          <a:bodyPr wrap="square" rtlCol="0">
            <a:spAutoFit/>
          </a:bodyPr>
          <a:lstStyle/>
          <a:p>
            <a:r>
              <a:rPr lang="en-US" sz="2400" dirty="0" smtClean="0"/>
              <a:t>You will still play an important role in the future success of the club by planning for an effective transition.</a:t>
            </a:r>
            <a:endParaRPr lang="en-US" sz="2400"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28</a:t>
            </a:fld>
            <a:endParaRPr lang="en-US" dirty="0"/>
          </a:p>
        </p:txBody>
      </p:sp>
      <p:sp>
        <p:nvSpPr>
          <p:cNvPr id="15" name="TextBox 14"/>
          <p:cNvSpPr txBox="1"/>
          <p:nvPr/>
        </p:nvSpPr>
        <p:spPr>
          <a:xfrm>
            <a:off x="933450" y="2830110"/>
            <a:ext cx="7391400" cy="2677656"/>
          </a:xfrm>
          <a:prstGeom prst="rect">
            <a:avLst/>
          </a:prstGeom>
          <a:noFill/>
        </p:spPr>
        <p:txBody>
          <a:bodyPr wrap="square" rtlCol="0">
            <a:spAutoFit/>
          </a:bodyPr>
          <a:lstStyle/>
          <a:p>
            <a:pPr marL="342900" indent="-342900">
              <a:buFont typeface="Wingdings" pitchFamily="2" charset="2"/>
              <a:buChar char="Ø"/>
            </a:pPr>
            <a:r>
              <a:rPr lang="en-US" sz="2200" dirty="0" smtClean="0"/>
              <a:t>Check records for 100% attendance and ‘years of service’ awards</a:t>
            </a:r>
          </a:p>
          <a:p>
            <a:pPr marL="342900" indent="-342900"/>
            <a:endParaRPr lang="en-US" sz="1200" dirty="0" smtClean="0"/>
          </a:p>
          <a:p>
            <a:pPr marL="342900" indent="-342900">
              <a:buFont typeface="Wingdings" pitchFamily="2" charset="2"/>
              <a:buChar char="Ø"/>
            </a:pPr>
            <a:r>
              <a:rPr lang="en-US" sz="2200" dirty="0" smtClean="0"/>
              <a:t>Confirm all club files are up-to-date and ready for transfer to incoming club secretary </a:t>
            </a:r>
          </a:p>
          <a:p>
            <a:pPr marL="342900" indent="-342900">
              <a:buFont typeface="Wingdings" pitchFamily="2" charset="2"/>
              <a:buChar char="Ø"/>
            </a:pPr>
            <a:endParaRPr lang="en-US" sz="1200" dirty="0" smtClean="0"/>
          </a:p>
          <a:p>
            <a:pPr marL="342900" indent="-342900">
              <a:buFont typeface="Wingdings" pitchFamily="2" charset="2"/>
              <a:buChar char="Ø"/>
            </a:pPr>
            <a:r>
              <a:rPr lang="en-US" sz="2200" dirty="0" smtClean="0"/>
              <a:t>Meet with incoming club secretary and review records and outstanding issues.</a:t>
            </a:r>
          </a:p>
          <a:p>
            <a:pPr marL="342900" indent="-342900">
              <a:buFont typeface="Wingdings" pitchFamily="2" charset="2"/>
              <a:buChar char="Ø"/>
            </a:pPr>
            <a:endParaRPr lang="en-US" sz="1200" dirty="0" smtClean="0"/>
          </a:p>
        </p:txBody>
      </p:sp>
      <p:pic>
        <p:nvPicPr>
          <p:cNvPr id="6" name="Picture 5"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7" name="Group 6"/>
          <p:cNvGrpSpPr/>
          <p:nvPr/>
        </p:nvGrpSpPr>
        <p:grpSpPr>
          <a:xfrm>
            <a:off x="304770" y="228600"/>
            <a:ext cx="8610630" cy="750273"/>
            <a:chOff x="45" y="4"/>
            <a:chExt cx="8839230" cy="750273"/>
          </a:xfrm>
          <a:solidFill>
            <a:schemeClr val="bg2">
              <a:lumMod val="25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10"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400" kern="1200" dirty="0" smtClean="0"/>
                <a:t> </a:t>
              </a:r>
              <a:r>
                <a:rPr lang="en-US" sz="3400" dirty="0" smtClean="0"/>
                <a:t>As you reach the end of your term </a:t>
              </a:r>
              <a:endParaRPr lang="en-US" sz="3400" kern="1200" dirty="0"/>
            </a:p>
          </p:txBody>
        </p:sp>
      </p:grpSp>
    </p:spTree>
    <p:extLst>
      <p:ext uri="{BB962C8B-B14F-4D97-AF65-F5344CB8AC3E}">
        <p14:creationId xmlns:p14="http://schemas.microsoft.com/office/powerpoint/2010/main" val="1699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2000"/>
                            </p:stCondLst>
                            <p:childTnLst>
                              <p:par>
                                <p:cTn id="9" presetID="22" presetClass="entr" presetSubtype="8" fill="hold" nodeType="afterEffect">
                                  <p:stCondLst>
                                    <p:cond delay="15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1000"/>
                                        <p:tgtEl>
                                          <p:spTgt spid="15">
                                            <p:txEl>
                                              <p:pRg st="0" end="0"/>
                                            </p:txEl>
                                          </p:spTgt>
                                        </p:tgtEl>
                                      </p:cBhvr>
                                    </p:animEffect>
                                  </p:childTnLst>
                                </p:cTn>
                              </p:par>
                            </p:childTnLst>
                          </p:cTn>
                        </p:par>
                        <p:par>
                          <p:cTn id="12" fill="hold">
                            <p:stCondLst>
                              <p:cond delay="4500"/>
                            </p:stCondLst>
                            <p:childTnLst>
                              <p:par>
                                <p:cTn id="13" presetID="22" presetClass="entr" presetSubtype="8" fill="hold" nodeType="afterEffect">
                                  <p:stCondLst>
                                    <p:cond delay="20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1000"/>
                                        <p:tgtEl>
                                          <p:spTgt spid="15">
                                            <p:txEl>
                                              <p:pRg st="2" end="2"/>
                                            </p:txEl>
                                          </p:spTgt>
                                        </p:tgtEl>
                                      </p:cBhvr>
                                    </p:animEffect>
                                  </p:childTnLst>
                                </p:cTn>
                              </p:par>
                            </p:childTnLst>
                          </p:cTn>
                        </p:par>
                        <p:par>
                          <p:cTn id="16" fill="hold">
                            <p:stCondLst>
                              <p:cond delay="7500"/>
                            </p:stCondLst>
                            <p:childTnLst>
                              <p:par>
                                <p:cTn id="17" presetID="22" presetClass="entr" presetSubtype="8" fill="hold" nodeType="afterEffect">
                                  <p:stCondLst>
                                    <p:cond delay="200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wipe(left)">
                                      <p:cBhvr>
                                        <p:cTn id="19"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7AB9D-7DAF-4932-8D90-97F45FB0A796}" type="slidenum">
              <a:rPr lang="en-US" smtClean="0"/>
              <a:pPr/>
              <a:t>29</a:t>
            </a:fld>
            <a:endParaRPr lang="en-US" dirty="0"/>
          </a:p>
        </p:txBody>
      </p:sp>
      <p:pic>
        <p:nvPicPr>
          <p:cNvPr id="4" name="Picture 3"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6" name="Group 5"/>
          <p:cNvGrpSpPr/>
          <p:nvPr/>
        </p:nvGrpSpPr>
        <p:grpSpPr>
          <a:xfrm>
            <a:off x="238572" y="228600"/>
            <a:ext cx="8610630" cy="750273"/>
            <a:chOff x="45" y="4"/>
            <a:chExt cx="8839230" cy="750273"/>
          </a:xfrm>
          <a:solidFill>
            <a:schemeClr val="accent1">
              <a:lumMod val="50000"/>
            </a:schemeClr>
          </a:solidFill>
        </p:grpSpPr>
        <p:sp>
          <p:nvSpPr>
            <p:cNvPr id="7" name="Rounded Rectangle 6"/>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8"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QUESTIONS</a:t>
              </a:r>
              <a:endParaRPr lang="en-US" sz="2800" kern="1200" dirty="0"/>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295400"/>
            <a:ext cx="5257800" cy="43815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3400" y="2895600"/>
            <a:ext cx="8229600" cy="1938992"/>
          </a:xfrm>
          <a:prstGeom prst="rect">
            <a:avLst/>
          </a:prstGeom>
          <a:noFill/>
        </p:spPr>
        <p:txBody>
          <a:bodyPr wrap="square" rtlCol="0">
            <a:spAutoFit/>
          </a:bodyPr>
          <a:lstStyle/>
          <a:p>
            <a:pPr lvl="0">
              <a:buFont typeface="Wingdings" pitchFamily="2" charset="2"/>
              <a:buChar char="Ø"/>
            </a:pPr>
            <a:r>
              <a:rPr lang="en-US" sz="2400" dirty="0" smtClean="0"/>
              <a:t>As secretary, you are the business manager of the club</a:t>
            </a:r>
          </a:p>
          <a:p>
            <a:pPr lvl="0">
              <a:buFont typeface="Wingdings" pitchFamily="2" charset="2"/>
              <a:buChar char="Ø"/>
            </a:pPr>
            <a:endParaRPr lang="en-US" sz="2400" dirty="0" smtClean="0"/>
          </a:p>
          <a:p>
            <a:pPr lvl="0">
              <a:buFont typeface="Wingdings" pitchFamily="2" charset="2"/>
              <a:buChar char="Ø"/>
            </a:pPr>
            <a:r>
              <a:rPr lang="en-US" sz="2400" dirty="0" smtClean="0"/>
              <a:t>You </a:t>
            </a:r>
            <a:r>
              <a:rPr lang="en-US" sz="2400" dirty="0"/>
              <a:t>are the liaison officer between the club and </a:t>
            </a:r>
            <a:r>
              <a:rPr lang="en-US" sz="2400" dirty="0" smtClean="0"/>
              <a:t>the District, State and Lions Clubs International</a:t>
            </a:r>
          </a:p>
        </p:txBody>
      </p:sp>
      <p:sp>
        <p:nvSpPr>
          <p:cNvPr id="61" name="Rectangle 60"/>
          <p:cNvSpPr/>
          <p:nvPr/>
        </p:nvSpPr>
        <p:spPr>
          <a:xfrm>
            <a:off x="533400" y="1524000"/>
            <a:ext cx="7772400" cy="1077218"/>
          </a:xfrm>
          <a:prstGeom prst="rect">
            <a:avLst/>
          </a:prstGeom>
        </p:spPr>
        <p:txBody>
          <a:bodyPr wrap="square">
            <a:spAutoFit/>
          </a:bodyPr>
          <a:lstStyle/>
          <a:p>
            <a:pPr algn="ctr"/>
            <a:r>
              <a:rPr lang="en-US" sz="3200" dirty="0" smtClean="0"/>
              <a:t>You have been elected to the</a:t>
            </a:r>
          </a:p>
          <a:p>
            <a:pPr algn="ctr"/>
            <a:r>
              <a:rPr lang="en-US" sz="3200" dirty="0" smtClean="0"/>
              <a:t> position of Club</a:t>
            </a:r>
            <a:r>
              <a:rPr lang="en-US" sz="3200" b="1" dirty="0" smtClean="0"/>
              <a:t> </a:t>
            </a:r>
            <a:r>
              <a:rPr lang="en-US" sz="3200" dirty="0" smtClean="0"/>
              <a:t>Secretary</a:t>
            </a:r>
            <a:endParaRPr lang="en-US" sz="3200" dirty="0"/>
          </a:p>
        </p:txBody>
      </p:sp>
      <p:grpSp>
        <p:nvGrpSpPr>
          <p:cNvPr id="62" name="Group 61"/>
          <p:cNvGrpSpPr/>
          <p:nvPr/>
        </p:nvGrpSpPr>
        <p:grpSpPr>
          <a:xfrm>
            <a:off x="304800" y="381000"/>
            <a:ext cx="8470929" cy="750273"/>
            <a:chOff x="43" y="4"/>
            <a:chExt cx="8470929" cy="750273"/>
          </a:xfrm>
          <a:solidFill>
            <a:schemeClr val="bg2">
              <a:lumMod val="25000"/>
            </a:schemeClr>
          </a:solidFill>
        </p:grpSpPr>
        <p:sp>
          <p:nvSpPr>
            <p:cNvPr id="63" name="Rounded Rectangle 62"/>
            <p:cNvSpPr/>
            <p:nvPr/>
          </p:nvSpPr>
          <p:spPr>
            <a:xfrm>
              <a:off x="43" y="4"/>
              <a:ext cx="8470929"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64" name="Rounded Rectangle 4"/>
            <p:cNvSpPr/>
            <p:nvPr/>
          </p:nvSpPr>
          <p:spPr>
            <a:xfrm>
              <a:off x="36668" y="36629"/>
              <a:ext cx="8397679"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District 1-A Club Secretary</a:t>
              </a:r>
              <a:endParaRPr lang="en-US" sz="3400" kern="1200" dirty="0"/>
            </a:p>
          </p:txBody>
        </p:sp>
      </p:grpSp>
      <p:pic>
        <p:nvPicPr>
          <p:cNvPr id="7" name="Picture 6" descr="lionlogo_bw.gif"/>
          <p:cNvPicPr>
            <a:picLocks noChangeAspect="1"/>
          </p:cNvPicPr>
          <p:nvPr/>
        </p:nvPicPr>
        <p:blipFill>
          <a:blip r:embed="rId4"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3</a:t>
            </a:fld>
            <a:endParaRPr lang="en-US" dirty="0"/>
          </a:p>
        </p:txBody>
      </p:sp>
    </p:spTree>
    <p:custDataLst>
      <p:tags r:id="rId1"/>
    </p:custDataLst>
    <p:extLst>
      <p:ext uri="{BB962C8B-B14F-4D97-AF65-F5344CB8AC3E}">
        <p14:creationId xmlns:p14="http://schemas.microsoft.com/office/powerpoint/2010/main" val="34106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7">
                                            <p:txEl>
                                              <p:pRg st="2" end="2"/>
                                            </p:txEl>
                                          </p:spTgt>
                                        </p:tgtEl>
                                        <p:attrNameLst>
                                          <p:attrName>style.visibility</p:attrName>
                                        </p:attrNameLst>
                                      </p:cBhvr>
                                      <p:to>
                                        <p:strVal val="visible"/>
                                      </p:to>
                                    </p:set>
                                    <p:animEffect transition="in" filter="fade">
                                      <p:cBhvr>
                                        <p:cTn id="11" dur="1000"/>
                                        <p:tgtEl>
                                          <p:spTgt spid="27">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png"/>
          <p:cNvPicPr>
            <a:picLocks noChangeAspect="1"/>
          </p:cNvPicPr>
          <p:nvPr/>
        </p:nvPicPr>
        <p:blipFill>
          <a:blip r:embed="rId3" cstate="print"/>
          <a:stretch>
            <a:fillRect/>
          </a:stretch>
        </p:blipFill>
        <p:spPr>
          <a:xfrm>
            <a:off x="1828800" y="1600200"/>
            <a:ext cx="5181600" cy="4203547"/>
          </a:xfrm>
          <a:prstGeom prst="rect">
            <a:avLst/>
          </a:prstGeom>
        </p:spPr>
      </p:pic>
      <p:grpSp>
        <p:nvGrpSpPr>
          <p:cNvPr id="7" name="Group 6"/>
          <p:cNvGrpSpPr/>
          <p:nvPr/>
        </p:nvGrpSpPr>
        <p:grpSpPr>
          <a:xfrm>
            <a:off x="304770" y="304800"/>
            <a:ext cx="8610630" cy="750273"/>
            <a:chOff x="45" y="4"/>
            <a:chExt cx="8839230" cy="750273"/>
          </a:xfrm>
          <a:solidFill>
            <a:schemeClr val="accent1">
              <a:lumMod val="50000"/>
            </a:schemeClr>
          </a:solidFill>
        </p:grpSpPr>
        <p:sp>
          <p:nvSpPr>
            <p:cNvPr id="8" name="Rounded Rectangle 7"/>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9"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June 30, 2021   </a:t>
              </a:r>
              <a:r>
                <a:rPr lang="en-US" sz="2800" kern="1200" dirty="0" smtClean="0">
                  <a:sym typeface="Wingdings" pitchFamily="2" charset="2"/>
                </a:rPr>
                <a:t></a:t>
              </a:r>
              <a:endParaRPr lang="en-US" sz="2800" kern="1200" dirty="0"/>
            </a:p>
          </p:txBody>
        </p:sp>
      </p:grpSp>
      <p:pic>
        <p:nvPicPr>
          <p:cNvPr id="10" name="Picture 9" descr="lionlogo_bw.gif"/>
          <p:cNvPicPr>
            <a:picLocks noChangeAspect="1"/>
          </p:cNvPicPr>
          <p:nvPr/>
        </p:nvPicPr>
        <p:blipFill>
          <a:blip r:embed="rId4"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30</a:t>
            </a:fld>
            <a:endParaRPr lang="en-US" dirty="0"/>
          </a:p>
        </p:txBody>
      </p:sp>
    </p:spTree>
    <p:extLst>
      <p:ext uri="{BB962C8B-B14F-4D97-AF65-F5344CB8AC3E}">
        <p14:creationId xmlns:p14="http://schemas.microsoft.com/office/powerpoint/2010/main" val="2701067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57AB9D-7DAF-4932-8D90-97F45FB0A796}" type="slidenum">
              <a:rPr lang="en-US" smtClean="0"/>
              <a:pPr/>
              <a:t>31</a:t>
            </a:fld>
            <a:endParaRPr lang="en-US" dirty="0"/>
          </a:p>
        </p:txBody>
      </p:sp>
      <p:pic>
        <p:nvPicPr>
          <p:cNvPr id="4" name="Picture 3" descr="lionlogo_bw.gif"/>
          <p:cNvPicPr>
            <a:picLocks noChangeAspect="1"/>
          </p:cNvPicPr>
          <p:nvPr/>
        </p:nvPicPr>
        <p:blipFill>
          <a:blip r:embed="rId3" cstate="print"/>
          <a:stretch>
            <a:fillRect/>
          </a:stretch>
        </p:blipFill>
        <p:spPr>
          <a:xfrm>
            <a:off x="152400" y="6138333"/>
            <a:ext cx="762000" cy="719667"/>
          </a:xfrm>
          <a:prstGeom prst="rect">
            <a:avLst/>
          </a:prstGeom>
        </p:spPr>
      </p:pic>
      <p:grpSp>
        <p:nvGrpSpPr>
          <p:cNvPr id="6" name="Group 5"/>
          <p:cNvGrpSpPr/>
          <p:nvPr/>
        </p:nvGrpSpPr>
        <p:grpSpPr>
          <a:xfrm>
            <a:off x="304770" y="304800"/>
            <a:ext cx="8610630" cy="750273"/>
            <a:chOff x="45" y="4"/>
            <a:chExt cx="8839230" cy="750273"/>
          </a:xfrm>
          <a:solidFill>
            <a:schemeClr val="accent1">
              <a:lumMod val="50000"/>
            </a:schemeClr>
          </a:solidFill>
        </p:grpSpPr>
        <p:sp>
          <p:nvSpPr>
            <p:cNvPr id="7" name="Rounded Rectangle 6"/>
            <p:cNvSpPr/>
            <p:nvPr/>
          </p:nvSpPr>
          <p:spPr>
            <a:xfrm>
              <a:off x="45" y="4"/>
              <a:ext cx="8839230" cy="750273"/>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8" name="Rounded Rectangle 4"/>
            <p:cNvSpPr/>
            <p:nvPr/>
          </p:nvSpPr>
          <p:spPr>
            <a:xfrm>
              <a:off x="36670" y="36629"/>
              <a:ext cx="8765980" cy="677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400" dirty="0" smtClean="0"/>
                <a:t>NOTES</a:t>
              </a:r>
              <a:endParaRPr lang="en-US" sz="3400" kern="1200" dirty="0"/>
            </a:p>
          </p:txBody>
        </p:sp>
      </p:grpSp>
      <p:sp>
        <p:nvSpPr>
          <p:cNvPr id="2" name="TextBox 1"/>
          <p:cNvSpPr txBox="1"/>
          <p:nvPr/>
        </p:nvSpPr>
        <p:spPr>
          <a:xfrm>
            <a:off x="340448" y="1295400"/>
            <a:ext cx="8672584" cy="480131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Tree>
    <p:extLst>
      <p:ext uri="{BB962C8B-B14F-4D97-AF65-F5344CB8AC3E}">
        <p14:creationId xmlns:p14="http://schemas.microsoft.com/office/powerpoint/2010/main" val="35408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4130650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04800" y="1219200"/>
            <a:ext cx="8458200" cy="954107"/>
          </a:xfrm>
          <a:prstGeom prst="rect">
            <a:avLst/>
          </a:prstGeom>
          <a:noFill/>
          <a:ln>
            <a:noFill/>
          </a:ln>
        </p:spPr>
        <p:txBody>
          <a:bodyPr wrap="square" rtlCol="0">
            <a:spAutoFit/>
          </a:bodyPr>
          <a:lstStyle/>
          <a:p>
            <a:pPr algn="ctr"/>
            <a:r>
              <a:rPr lang="en-US" sz="2800" dirty="0" smtClean="0"/>
              <a:t>As the club Secretary and member of the board of directors, </a:t>
            </a:r>
            <a:r>
              <a:rPr lang="en-US" sz="2800" dirty="0"/>
              <a:t>y</a:t>
            </a:r>
            <a:r>
              <a:rPr lang="en-US" sz="2800" dirty="0" smtClean="0"/>
              <a:t>our primary responsibilities include…</a:t>
            </a:r>
          </a:p>
        </p:txBody>
      </p:sp>
      <p:sp>
        <p:nvSpPr>
          <p:cNvPr id="3" name="TextBox 2"/>
          <p:cNvSpPr txBox="1"/>
          <p:nvPr/>
        </p:nvSpPr>
        <p:spPr>
          <a:xfrm>
            <a:off x="381000" y="2568713"/>
            <a:ext cx="6248400" cy="3416320"/>
          </a:xfrm>
          <a:prstGeom prst="rect">
            <a:avLst/>
          </a:prstGeom>
          <a:noFill/>
        </p:spPr>
        <p:txBody>
          <a:bodyPr wrap="square" rtlCol="0">
            <a:spAutoFit/>
          </a:bodyPr>
          <a:lstStyle/>
          <a:p>
            <a:pPr marL="800100" lvl="1" indent="-342900">
              <a:spcAft>
                <a:spcPts val="1200"/>
              </a:spcAft>
              <a:buFont typeface="Wingdings" panose="05000000000000000000" pitchFamily="2" charset="2"/>
              <a:buChar char="Ø"/>
            </a:pPr>
            <a:r>
              <a:rPr lang="en-US" sz="2200" dirty="0" smtClean="0"/>
              <a:t>Attending all club and board meetings </a:t>
            </a:r>
          </a:p>
          <a:p>
            <a:pPr marL="800100" lvl="1" indent="-342900">
              <a:spcAft>
                <a:spcPts val="1200"/>
              </a:spcAft>
              <a:buFont typeface="Wingdings" panose="05000000000000000000" pitchFamily="2" charset="2"/>
              <a:buChar char="Ø"/>
            </a:pPr>
            <a:r>
              <a:rPr lang="en-US" sz="2200" dirty="0" smtClean="0"/>
              <a:t>Recording meeting minutes</a:t>
            </a:r>
          </a:p>
          <a:p>
            <a:pPr marL="800100" lvl="1" indent="-342900">
              <a:spcAft>
                <a:spcPts val="1200"/>
              </a:spcAft>
              <a:buFont typeface="Wingdings" panose="05000000000000000000" pitchFamily="2" charset="2"/>
              <a:buChar char="Ø"/>
            </a:pPr>
            <a:r>
              <a:rPr lang="en-US" sz="2200" dirty="0" smtClean="0"/>
              <a:t>Keeping club records</a:t>
            </a:r>
          </a:p>
          <a:p>
            <a:pPr marL="800100" lvl="1" indent="-342900">
              <a:spcAft>
                <a:spcPts val="1200"/>
              </a:spcAft>
              <a:buFont typeface="Wingdings" panose="05000000000000000000" pitchFamily="2" charset="2"/>
              <a:buChar char="Ø"/>
            </a:pPr>
            <a:r>
              <a:rPr lang="en-US" sz="2200" dirty="0" smtClean="0"/>
              <a:t>Receiving and responding to club correspondence </a:t>
            </a:r>
          </a:p>
          <a:p>
            <a:pPr marL="800100" lvl="1" indent="-342900">
              <a:spcAft>
                <a:spcPts val="1200"/>
              </a:spcAft>
              <a:buFont typeface="Wingdings" panose="05000000000000000000" pitchFamily="2" charset="2"/>
              <a:buChar char="Ø"/>
            </a:pPr>
            <a:r>
              <a:rPr lang="en-US" sz="2200" dirty="0" smtClean="0"/>
              <a:t>Completing and filing all                              club reports with LCI and         </a:t>
            </a:r>
            <a:r>
              <a:rPr lang="en-US" sz="2200" dirty="0"/>
              <a:t>A</a:t>
            </a:r>
            <a:r>
              <a:rPr lang="en-US" sz="2200" dirty="0" smtClean="0"/>
              <a:t>ttorney </a:t>
            </a:r>
            <a:r>
              <a:rPr lang="en-US" sz="2200" dirty="0"/>
              <a:t>G</a:t>
            </a:r>
            <a:r>
              <a:rPr lang="en-US" sz="2200" dirty="0" smtClean="0"/>
              <a:t>eneral</a:t>
            </a:r>
          </a:p>
        </p:txBody>
      </p:sp>
      <p:sp>
        <p:nvSpPr>
          <p:cNvPr id="6" name="Slide Number Placeholder 5"/>
          <p:cNvSpPr>
            <a:spLocks noGrp="1"/>
          </p:cNvSpPr>
          <p:nvPr>
            <p:ph type="sldNum" sz="quarter" idx="12"/>
          </p:nvPr>
        </p:nvSpPr>
        <p:spPr/>
        <p:txBody>
          <a:bodyPr/>
          <a:lstStyle/>
          <a:p>
            <a:fld id="{D057AB9D-7DAF-4932-8D90-97F45FB0A796}" type="slidenum">
              <a:rPr lang="en-US" smtClean="0"/>
              <a:pPr/>
              <a:t>4</a:t>
            </a:fld>
            <a:endParaRPr lang="en-US" dirty="0"/>
          </a:p>
        </p:txBody>
      </p:sp>
      <p:pic>
        <p:nvPicPr>
          <p:cNvPr id="2" name="Picture 1" descr="secretaries - home"/>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471988"/>
            <a:ext cx="3343275" cy="2066925"/>
          </a:xfrm>
          <a:prstGeom prst="rect">
            <a:avLst/>
          </a:prstGeom>
        </p:spPr>
      </p:pic>
      <p:graphicFrame>
        <p:nvGraphicFramePr>
          <p:cNvPr id="7" name="Diagram 6"/>
          <p:cNvGraphicFramePr/>
          <p:nvPr>
            <p:extLst>
              <p:ext uri="{D42A27DB-BD31-4B8C-83A1-F6EECF244321}">
                <p14:modId xmlns:p14="http://schemas.microsoft.com/office/powerpoint/2010/main" val="941306504"/>
              </p:ext>
            </p:extLst>
          </p:nvPr>
        </p:nvGraphicFramePr>
        <p:xfrm>
          <a:off x="381000" y="304800"/>
          <a:ext cx="8763000" cy="76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descr="lionlogo_bw.gif"/>
          <p:cNvPicPr>
            <a:picLocks noChangeAspect="1"/>
          </p:cNvPicPr>
          <p:nvPr/>
        </p:nvPicPr>
        <p:blipFill>
          <a:blip r:embed="rId14" cstate="print"/>
          <a:stretch>
            <a:fillRect/>
          </a:stretch>
        </p:blipFill>
        <p:spPr>
          <a:xfrm>
            <a:off x="152400" y="6138333"/>
            <a:ext cx="762000" cy="719667"/>
          </a:xfrm>
          <a:prstGeom prst="rect">
            <a:avLst/>
          </a:prstGeom>
        </p:spPr>
      </p:pic>
    </p:spTree>
    <p:extLst>
      <p:ext uri="{BB962C8B-B14F-4D97-AF65-F5344CB8AC3E}">
        <p14:creationId xmlns:p14="http://schemas.microsoft.com/office/powerpoint/2010/main" val="24327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25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75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904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7200" y="1212503"/>
            <a:ext cx="8229600" cy="754053"/>
          </a:xfrm>
          <a:prstGeom prst="rect">
            <a:avLst/>
          </a:prstGeom>
          <a:noFill/>
          <a:ln>
            <a:noFill/>
          </a:ln>
        </p:spPr>
        <p:txBody>
          <a:bodyPr wrap="square" rtlCol="0">
            <a:spAutoFit/>
          </a:bodyPr>
          <a:lstStyle/>
          <a:p>
            <a:endParaRPr lang="en-US" sz="1100" dirty="0"/>
          </a:p>
          <a:p>
            <a:pPr algn="ctr"/>
            <a:r>
              <a:rPr lang="en-US" sz="3200" dirty="0" smtClean="0"/>
              <a:t>Your meeting duties consist of 3 steps</a:t>
            </a:r>
          </a:p>
        </p:txBody>
      </p:sp>
      <p:sp>
        <p:nvSpPr>
          <p:cNvPr id="3" name="TextBox 2"/>
          <p:cNvSpPr txBox="1"/>
          <p:nvPr/>
        </p:nvSpPr>
        <p:spPr>
          <a:xfrm>
            <a:off x="1752600" y="2362200"/>
            <a:ext cx="6019800" cy="2862322"/>
          </a:xfrm>
          <a:prstGeom prst="rect">
            <a:avLst/>
          </a:prstGeom>
          <a:noFill/>
        </p:spPr>
        <p:txBody>
          <a:bodyPr wrap="square" rtlCol="0">
            <a:spAutoFit/>
          </a:bodyPr>
          <a:lstStyle/>
          <a:p>
            <a:pPr marL="342900" indent="-342900">
              <a:buAutoNum type="arabicPeriod"/>
            </a:pPr>
            <a:r>
              <a:rPr lang="en-US" sz="3600" dirty="0" smtClean="0"/>
              <a:t> Before the meeting</a:t>
            </a:r>
          </a:p>
          <a:p>
            <a:pPr marL="342900" indent="-342900">
              <a:buAutoNum type="arabicPeriod"/>
            </a:pPr>
            <a:endParaRPr lang="en-US" sz="3600" dirty="0" smtClean="0"/>
          </a:p>
          <a:p>
            <a:pPr marL="342900" indent="-342900">
              <a:buAutoNum type="arabicPeriod"/>
            </a:pPr>
            <a:r>
              <a:rPr lang="en-US" sz="3600" dirty="0" smtClean="0"/>
              <a:t> During the meeting</a:t>
            </a:r>
          </a:p>
          <a:p>
            <a:pPr marL="342900" indent="-342900">
              <a:buAutoNum type="arabicPeriod"/>
            </a:pPr>
            <a:endParaRPr lang="en-US" sz="3600" dirty="0" smtClean="0"/>
          </a:p>
          <a:p>
            <a:pPr marL="342900" indent="-342900">
              <a:buAutoNum type="arabicPeriod"/>
            </a:pPr>
            <a:r>
              <a:rPr lang="en-US" sz="3600" dirty="0" smtClean="0"/>
              <a:t> After the meeting</a:t>
            </a:r>
            <a:endParaRPr lang="en-US" sz="3600" dirty="0"/>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5</a:t>
            </a:fld>
            <a:endParaRPr lang="en-US" dirty="0"/>
          </a:p>
        </p:txBody>
      </p:sp>
    </p:spTree>
    <p:extLst>
      <p:ext uri="{BB962C8B-B14F-4D97-AF65-F5344CB8AC3E}">
        <p14:creationId xmlns:p14="http://schemas.microsoft.com/office/powerpoint/2010/main" val="37457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7760764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41960" y="1752600"/>
            <a:ext cx="8382000" cy="3789499"/>
          </a:xfrm>
          <a:prstGeom prst="rect">
            <a:avLst/>
          </a:prstGeom>
          <a:noFill/>
          <a:ln>
            <a:noFill/>
          </a:ln>
        </p:spPr>
        <p:txBody>
          <a:bodyPr wrap="square" rtlCol="0">
            <a:spAutoFit/>
          </a:bodyPr>
          <a:lstStyle/>
          <a:p>
            <a:pPr marL="342900" indent="-342900">
              <a:lnSpc>
                <a:spcPct val="150000"/>
              </a:lnSpc>
              <a:spcAft>
                <a:spcPts val="1800"/>
              </a:spcAft>
              <a:buFont typeface="Wingdings" pitchFamily="2" charset="2"/>
              <a:buChar char="Ø"/>
            </a:pPr>
            <a:r>
              <a:rPr lang="en-US" sz="2200" dirty="0" smtClean="0"/>
              <a:t>Provide members with notice of meeting dates/times</a:t>
            </a:r>
          </a:p>
          <a:p>
            <a:pPr marL="342900" indent="-342900">
              <a:lnSpc>
                <a:spcPct val="150000"/>
              </a:lnSpc>
              <a:spcAft>
                <a:spcPts val="1800"/>
              </a:spcAft>
              <a:buFont typeface="Wingdings" pitchFamily="2" charset="2"/>
              <a:buChar char="Ø"/>
            </a:pPr>
            <a:r>
              <a:rPr lang="en-US" sz="2200" dirty="0" smtClean="0"/>
              <a:t>Collect any correspondence to give to appropriate officers or members</a:t>
            </a:r>
          </a:p>
          <a:p>
            <a:pPr marL="342900" indent="-342900">
              <a:lnSpc>
                <a:spcPct val="150000"/>
              </a:lnSpc>
              <a:spcAft>
                <a:spcPts val="1800"/>
              </a:spcAft>
              <a:buFont typeface="Wingdings" pitchFamily="2" charset="2"/>
              <a:buChar char="Ø"/>
            </a:pPr>
            <a:r>
              <a:rPr lang="en-US" sz="2200" dirty="0" smtClean="0"/>
              <a:t>Prepare any awards and or new member kits if necessary</a:t>
            </a:r>
          </a:p>
          <a:p>
            <a:pPr marL="457200" indent="-457200">
              <a:lnSpc>
                <a:spcPct val="150000"/>
              </a:lnSpc>
              <a:spcAft>
                <a:spcPts val="1800"/>
              </a:spcAft>
              <a:buFont typeface="Wingdings" pitchFamily="2" charset="2"/>
              <a:buChar char="Ø"/>
            </a:pPr>
            <a:r>
              <a:rPr lang="en-US" sz="2200" dirty="0" smtClean="0"/>
              <a:t>Prepare club roster for taking attendance                    	</a:t>
            </a:r>
            <a:r>
              <a:rPr lang="en-US" sz="2200" b="1" i="1" dirty="0" smtClean="0">
                <a:solidFill>
                  <a:schemeClr val="accent1">
                    <a:lumMod val="50000"/>
                  </a:schemeClr>
                </a:solidFill>
              </a:rPr>
              <a:t>This can be downloaded from LCI </a:t>
            </a:r>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6</a:t>
            </a:fld>
            <a:endParaRPr lang="en-US" dirty="0"/>
          </a:p>
        </p:txBody>
      </p:sp>
    </p:spTree>
    <p:extLst>
      <p:ext uri="{BB962C8B-B14F-4D97-AF65-F5344CB8AC3E}">
        <p14:creationId xmlns:p14="http://schemas.microsoft.com/office/powerpoint/2010/main" val="120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500"/>
                                        <p:tgtEl>
                                          <p:spTgt spid="9">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500"/>
                                        <p:tgtEl>
                                          <p:spTgt spid="9">
                                            <p:txEl>
                                              <p:pRg st="1" end="1"/>
                                            </p:txEl>
                                          </p:spTgt>
                                        </p:tgtEl>
                                      </p:cBhvr>
                                    </p:animEffect>
                                  </p:childTnLst>
                                </p:cTn>
                              </p:par>
                            </p:childTnLst>
                          </p:cTn>
                        </p:par>
                        <p:par>
                          <p:cTn id="12" fill="hold">
                            <p:stCondLst>
                              <p:cond delay="5000"/>
                            </p:stCondLst>
                            <p:childTnLst>
                              <p:par>
                                <p:cTn id="13" presetID="22" presetClass="entr" presetSubtype="8" fill="hold" nodeType="afterEffect">
                                  <p:stCondLst>
                                    <p:cond delay="20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500"/>
                                        <p:tgtEl>
                                          <p:spTgt spid="9">
                                            <p:txEl>
                                              <p:pRg st="2" end="2"/>
                                            </p:txEl>
                                          </p:spTgt>
                                        </p:tgtEl>
                                      </p:cBhvr>
                                    </p:animEffect>
                                  </p:childTnLst>
                                </p:cTn>
                              </p:par>
                            </p:childTnLst>
                          </p:cTn>
                        </p:par>
                        <p:par>
                          <p:cTn id="16" fill="hold">
                            <p:stCondLst>
                              <p:cond delay="8500"/>
                            </p:stCondLst>
                            <p:childTnLst>
                              <p:par>
                                <p:cTn id="17" presetID="22" presetClass="entr" presetSubtype="8" fill="hold" nodeType="afterEffect">
                                  <p:stCondLst>
                                    <p:cond delay="15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104788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1000" y="1676400"/>
            <a:ext cx="8430053" cy="4020331"/>
          </a:xfrm>
          <a:prstGeom prst="rect">
            <a:avLst/>
          </a:prstGeom>
          <a:noFill/>
          <a:ln>
            <a:noFill/>
          </a:ln>
        </p:spPr>
        <p:txBody>
          <a:bodyPr wrap="square" rtlCol="0">
            <a:spAutoFit/>
          </a:bodyPr>
          <a:lstStyle/>
          <a:p>
            <a:pPr marL="342900" indent="-342900">
              <a:lnSpc>
                <a:spcPct val="150000"/>
              </a:lnSpc>
              <a:spcAft>
                <a:spcPts val="1800"/>
              </a:spcAft>
              <a:buFont typeface="Wingdings" pitchFamily="2" charset="2"/>
              <a:buChar char="Ø"/>
            </a:pPr>
            <a:r>
              <a:rPr lang="en-US" sz="2200" dirty="0" smtClean="0"/>
              <a:t>Take attendance </a:t>
            </a:r>
          </a:p>
          <a:p>
            <a:pPr marL="342900" indent="-342900">
              <a:lnSpc>
                <a:spcPct val="150000"/>
              </a:lnSpc>
              <a:spcAft>
                <a:spcPts val="1800"/>
              </a:spcAft>
              <a:buFont typeface="Wingdings" pitchFamily="2" charset="2"/>
              <a:buChar char="Ø"/>
            </a:pPr>
            <a:r>
              <a:rPr lang="en-US" sz="2200" dirty="0" smtClean="0"/>
              <a:t>Record meeting minutes </a:t>
            </a:r>
          </a:p>
          <a:p>
            <a:pPr marL="342900" indent="-342900">
              <a:lnSpc>
                <a:spcPct val="150000"/>
              </a:lnSpc>
              <a:spcAft>
                <a:spcPts val="1800"/>
              </a:spcAft>
              <a:buFont typeface="Wingdings" pitchFamily="2" charset="2"/>
              <a:buChar char="Ø"/>
            </a:pPr>
            <a:r>
              <a:rPr lang="en-US" sz="2200" dirty="0" smtClean="0"/>
              <a:t>Document any guest speakers, non-Lion visitors and visiting Lions  </a:t>
            </a:r>
          </a:p>
          <a:p>
            <a:pPr marL="342900" indent="-342900">
              <a:lnSpc>
                <a:spcPct val="150000"/>
              </a:lnSpc>
              <a:spcAft>
                <a:spcPts val="1800"/>
              </a:spcAft>
              <a:buFont typeface="Wingdings" pitchFamily="2" charset="2"/>
              <a:buChar char="Ø"/>
            </a:pPr>
            <a:r>
              <a:rPr lang="en-US" sz="2200" dirty="0" smtClean="0"/>
              <a:t>Collect and record dues and give members receipts</a:t>
            </a:r>
          </a:p>
          <a:p>
            <a:pPr marL="342900" indent="-342900">
              <a:lnSpc>
                <a:spcPct val="150000"/>
              </a:lnSpc>
              <a:spcAft>
                <a:spcPts val="1800"/>
              </a:spcAft>
              <a:buFont typeface="Wingdings" pitchFamily="2" charset="2"/>
              <a:buChar char="Ø"/>
            </a:pPr>
            <a:r>
              <a:rPr lang="en-US" sz="2200" dirty="0" smtClean="0"/>
              <a:t>Collect reports from committee chairpersons</a:t>
            </a:r>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7</a:t>
            </a:fld>
            <a:endParaRPr lang="en-US" dirty="0"/>
          </a:p>
        </p:txBody>
      </p:sp>
    </p:spTree>
    <p:extLst>
      <p:ext uri="{BB962C8B-B14F-4D97-AF65-F5344CB8AC3E}">
        <p14:creationId xmlns:p14="http://schemas.microsoft.com/office/powerpoint/2010/main" val="203111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500"/>
                                        <p:tgtEl>
                                          <p:spTgt spid="9">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500"/>
                                        <p:tgtEl>
                                          <p:spTgt spid="9">
                                            <p:txEl>
                                              <p:pRg st="1" end="1"/>
                                            </p:txEl>
                                          </p:spTgt>
                                        </p:tgtEl>
                                      </p:cBhvr>
                                    </p:animEffect>
                                  </p:childTnLst>
                                </p:cTn>
                              </p:par>
                            </p:childTnLst>
                          </p:cTn>
                        </p:par>
                        <p:par>
                          <p:cTn id="12" fill="hold">
                            <p:stCondLst>
                              <p:cond delay="4500"/>
                            </p:stCondLst>
                            <p:childTnLst>
                              <p:par>
                                <p:cTn id="13" presetID="22" presetClass="entr" presetSubtype="8" fill="hold" nodeType="afterEffect">
                                  <p:stCondLst>
                                    <p:cond delay="15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500"/>
                                        <p:tgtEl>
                                          <p:spTgt spid="9">
                                            <p:txEl>
                                              <p:pRg st="2" end="2"/>
                                            </p:txEl>
                                          </p:spTgt>
                                        </p:tgtEl>
                                      </p:cBhvr>
                                    </p:animEffect>
                                  </p:childTnLst>
                                </p:cTn>
                              </p:par>
                            </p:childTnLst>
                          </p:cTn>
                        </p:par>
                        <p:par>
                          <p:cTn id="16" fill="hold">
                            <p:stCondLst>
                              <p:cond delay="7500"/>
                            </p:stCondLst>
                            <p:childTnLst>
                              <p:par>
                                <p:cTn id="17" presetID="22" presetClass="entr" presetSubtype="8" fill="hold" nodeType="afterEffect">
                                  <p:stCondLst>
                                    <p:cond delay="15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500"/>
                                        <p:tgtEl>
                                          <p:spTgt spid="9">
                                            <p:txEl>
                                              <p:pRg st="3" end="3"/>
                                            </p:txEl>
                                          </p:spTgt>
                                        </p:tgtEl>
                                      </p:cBhvr>
                                    </p:animEffect>
                                  </p:childTnLst>
                                </p:cTn>
                              </p:par>
                            </p:childTnLst>
                          </p:cTn>
                        </p:par>
                        <p:par>
                          <p:cTn id="20" fill="hold">
                            <p:stCondLst>
                              <p:cond delay="10500"/>
                            </p:stCondLst>
                            <p:childTnLst>
                              <p:par>
                                <p:cTn id="21" presetID="22" presetClass="entr" presetSubtype="8" fill="hold" nodeType="afterEffect">
                                  <p:stCondLst>
                                    <p:cond delay="15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083342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1000" y="1600200"/>
            <a:ext cx="8382000" cy="4632037"/>
          </a:xfrm>
          <a:prstGeom prst="rect">
            <a:avLst/>
          </a:prstGeom>
          <a:noFill/>
          <a:ln>
            <a:noFill/>
          </a:ln>
        </p:spPr>
        <p:txBody>
          <a:bodyPr wrap="square" rtlCol="0">
            <a:spAutoFit/>
          </a:bodyPr>
          <a:lstStyle/>
          <a:p>
            <a:pPr marL="342900" indent="-342900">
              <a:lnSpc>
                <a:spcPct val="150000"/>
              </a:lnSpc>
              <a:spcAft>
                <a:spcPts val="1800"/>
              </a:spcAft>
              <a:buFont typeface="Wingdings" pitchFamily="2" charset="2"/>
              <a:buChar char="Ø"/>
            </a:pPr>
            <a:r>
              <a:rPr lang="en-US" sz="2200" dirty="0" smtClean="0"/>
              <a:t>Record attendance</a:t>
            </a:r>
          </a:p>
          <a:p>
            <a:pPr marL="342900" indent="-342900">
              <a:lnSpc>
                <a:spcPct val="150000"/>
              </a:lnSpc>
              <a:spcAft>
                <a:spcPts val="1800"/>
              </a:spcAft>
              <a:buFont typeface="Wingdings" pitchFamily="2" charset="2"/>
              <a:buChar char="Ø"/>
            </a:pPr>
            <a:r>
              <a:rPr lang="en-US" sz="2200" dirty="0" smtClean="0"/>
              <a:t>Verify money collected and record payment of dues</a:t>
            </a:r>
          </a:p>
          <a:p>
            <a:pPr marL="342900" indent="-342900">
              <a:lnSpc>
                <a:spcPct val="150000"/>
              </a:lnSpc>
              <a:spcAft>
                <a:spcPts val="1800"/>
              </a:spcAft>
              <a:buFont typeface="Wingdings" pitchFamily="2" charset="2"/>
              <a:buChar char="Ø"/>
            </a:pPr>
            <a:r>
              <a:rPr lang="en-US" sz="2200" dirty="0" smtClean="0"/>
              <a:t>Present money collected to the treasurer and obtain receipt</a:t>
            </a:r>
          </a:p>
          <a:p>
            <a:pPr marL="342900" indent="-342900">
              <a:lnSpc>
                <a:spcPct val="150000"/>
              </a:lnSpc>
              <a:spcAft>
                <a:spcPts val="1800"/>
              </a:spcAft>
              <a:buFont typeface="Wingdings" pitchFamily="2" charset="2"/>
              <a:buChar char="Ø"/>
            </a:pPr>
            <a:r>
              <a:rPr lang="en-US" sz="2200" dirty="0" smtClean="0"/>
              <a:t>Distribute a copy of the meeting minutes </a:t>
            </a:r>
          </a:p>
          <a:p>
            <a:pPr marL="342900" indent="-342900">
              <a:lnSpc>
                <a:spcPct val="150000"/>
              </a:lnSpc>
              <a:spcAft>
                <a:spcPts val="1800"/>
              </a:spcAft>
              <a:buFont typeface="Wingdings" pitchFamily="2" charset="2"/>
              <a:buChar char="Ø"/>
            </a:pPr>
            <a:r>
              <a:rPr lang="en-US" sz="2200" dirty="0" smtClean="0"/>
              <a:t>Enter your reports on LCI</a:t>
            </a:r>
          </a:p>
          <a:p>
            <a:pPr marL="342900" indent="-342900">
              <a:spcAft>
                <a:spcPts val="1800"/>
              </a:spcAft>
              <a:buFont typeface="Wingdings" pitchFamily="2" charset="2"/>
              <a:buChar char="Ø"/>
            </a:pPr>
            <a:endParaRPr lang="en-US" sz="2200" dirty="0" smtClean="0"/>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8</a:t>
            </a:fld>
            <a:endParaRPr lang="en-US" dirty="0"/>
          </a:p>
        </p:txBody>
      </p:sp>
    </p:spTree>
    <p:extLst>
      <p:ext uri="{BB962C8B-B14F-4D97-AF65-F5344CB8AC3E}">
        <p14:creationId xmlns:p14="http://schemas.microsoft.com/office/powerpoint/2010/main" val="1731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500"/>
                                        <p:tgtEl>
                                          <p:spTgt spid="9">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500"/>
                                        <p:tgtEl>
                                          <p:spTgt spid="9">
                                            <p:txEl>
                                              <p:pRg st="1" end="1"/>
                                            </p:txEl>
                                          </p:spTgt>
                                        </p:tgtEl>
                                      </p:cBhvr>
                                    </p:animEffect>
                                  </p:childTnLst>
                                </p:cTn>
                              </p:par>
                            </p:childTnLst>
                          </p:cTn>
                        </p:par>
                        <p:par>
                          <p:cTn id="12" fill="hold">
                            <p:stCondLst>
                              <p:cond delay="4500"/>
                            </p:stCondLst>
                            <p:childTnLst>
                              <p:par>
                                <p:cTn id="13" presetID="22" presetClass="entr" presetSubtype="8" fill="hold" nodeType="afterEffect">
                                  <p:stCondLst>
                                    <p:cond delay="15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500"/>
                                        <p:tgtEl>
                                          <p:spTgt spid="9">
                                            <p:txEl>
                                              <p:pRg st="2" end="2"/>
                                            </p:txEl>
                                          </p:spTgt>
                                        </p:tgtEl>
                                      </p:cBhvr>
                                    </p:animEffect>
                                  </p:childTnLst>
                                </p:cTn>
                              </p:par>
                            </p:childTnLst>
                          </p:cTn>
                        </p:par>
                        <p:par>
                          <p:cTn id="16" fill="hold">
                            <p:stCondLst>
                              <p:cond delay="7500"/>
                            </p:stCondLst>
                            <p:childTnLst>
                              <p:par>
                                <p:cTn id="17" presetID="22" presetClass="entr" presetSubtype="8" fill="hold" nodeType="afterEffect">
                                  <p:stCondLst>
                                    <p:cond delay="15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500"/>
                                        <p:tgtEl>
                                          <p:spTgt spid="9">
                                            <p:txEl>
                                              <p:pRg st="3" end="3"/>
                                            </p:txEl>
                                          </p:spTgt>
                                        </p:tgtEl>
                                      </p:cBhvr>
                                    </p:animEffect>
                                  </p:childTnLst>
                                </p:cTn>
                              </p:par>
                            </p:childTnLst>
                          </p:cTn>
                        </p:par>
                        <p:par>
                          <p:cTn id="20" fill="hold">
                            <p:stCondLst>
                              <p:cond delay="10500"/>
                            </p:stCondLst>
                            <p:childTnLst>
                              <p:par>
                                <p:cTn id="21" presetID="22" presetClass="entr" presetSubtype="8" fill="hold" nodeType="afterEffect">
                                  <p:stCondLst>
                                    <p:cond delay="15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5394018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533400" y="1600200"/>
            <a:ext cx="8305800" cy="4293483"/>
          </a:xfrm>
          <a:prstGeom prst="rect">
            <a:avLst/>
          </a:prstGeom>
          <a:noFill/>
        </p:spPr>
        <p:txBody>
          <a:bodyPr wrap="square" rtlCol="0">
            <a:spAutoFit/>
          </a:bodyPr>
          <a:lstStyle/>
          <a:p>
            <a:pPr marL="800100" lvl="1" indent="-342900">
              <a:lnSpc>
                <a:spcPct val="150000"/>
              </a:lnSpc>
              <a:spcBef>
                <a:spcPts val="600"/>
              </a:spcBef>
              <a:spcAft>
                <a:spcPts val="600"/>
              </a:spcAft>
              <a:buFont typeface="Wingdings" pitchFamily="2" charset="2"/>
              <a:buChar char="Ø"/>
            </a:pPr>
            <a:r>
              <a:rPr lang="en-US" sz="2200" dirty="0" smtClean="0"/>
              <a:t>Type of meeting (Regular, Special or Board)</a:t>
            </a:r>
          </a:p>
          <a:p>
            <a:pPr marL="800100" lvl="1" indent="-342900">
              <a:lnSpc>
                <a:spcPct val="150000"/>
              </a:lnSpc>
              <a:spcBef>
                <a:spcPts val="600"/>
              </a:spcBef>
              <a:spcAft>
                <a:spcPts val="600"/>
              </a:spcAft>
              <a:buFont typeface="Wingdings" pitchFamily="2" charset="2"/>
              <a:buChar char="Ø"/>
            </a:pPr>
            <a:r>
              <a:rPr lang="en-US" sz="2200" dirty="0" smtClean="0"/>
              <a:t>Date and place of meeting</a:t>
            </a:r>
          </a:p>
          <a:p>
            <a:pPr marL="800100" lvl="1" indent="-342900">
              <a:lnSpc>
                <a:spcPct val="150000"/>
              </a:lnSpc>
              <a:spcBef>
                <a:spcPts val="600"/>
              </a:spcBef>
              <a:spcAft>
                <a:spcPts val="600"/>
              </a:spcAft>
              <a:buFont typeface="Wingdings" pitchFamily="2" charset="2"/>
              <a:buChar char="Ø"/>
            </a:pPr>
            <a:r>
              <a:rPr lang="en-US" sz="2200" dirty="0" smtClean="0"/>
              <a:t>Name of person presiding over meeting, President, 1</a:t>
            </a:r>
            <a:r>
              <a:rPr lang="en-US" sz="2200" baseline="30000" dirty="0" smtClean="0"/>
              <a:t>st</a:t>
            </a:r>
            <a:r>
              <a:rPr lang="en-US" sz="2200" dirty="0" smtClean="0"/>
              <a:t> Vice </a:t>
            </a:r>
          </a:p>
          <a:p>
            <a:pPr marL="800100" lvl="1" indent="-342900">
              <a:lnSpc>
                <a:spcPct val="150000"/>
              </a:lnSpc>
              <a:spcBef>
                <a:spcPts val="600"/>
              </a:spcBef>
              <a:spcAft>
                <a:spcPts val="600"/>
              </a:spcAft>
              <a:buFont typeface="Wingdings" pitchFamily="2" charset="2"/>
              <a:buChar char="Ø"/>
            </a:pPr>
            <a:r>
              <a:rPr lang="en-US" sz="2200" dirty="0" smtClean="0"/>
              <a:t>Whether previous meeting minutes were approved</a:t>
            </a:r>
            <a:endParaRPr lang="en-US" sz="2200" dirty="0"/>
          </a:p>
          <a:p>
            <a:pPr marL="800100" lvl="1" indent="-342900">
              <a:lnSpc>
                <a:spcPct val="150000"/>
              </a:lnSpc>
              <a:spcBef>
                <a:spcPts val="600"/>
              </a:spcBef>
              <a:spcAft>
                <a:spcPts val="600"/>
              </a:spcAft>
              <a:buFont typeface="Wingdings" pitchFamily="2" charset="2"/>
              <a:buChar char="Ø"/>
            </a:pPr>
            <a:r>
              <a:rPr lang="en-US" sz="2200" dirty="0" smtClean="0"/>
              <a:t>Time the meeting was called to order and adjourned</a:t>
            </a:r>
          </a:p>
          <a:p>
            <a:pPr marL="800100" lvl="1" indent="-342900">
              <a:lnSpc>
                <a:spcPts val="3000"/>
              </a:lnSpc>
              <a:spcBef>
                <a:spcPts val="600"/>
              </a:spcBef>
              <a:spcAft>
                <a:spcPts val="600"/>
              </a:spcAft>
              <a:buFont typeface="Wingdings" pitchFamily="2" charset="2"/>
              <a:buChar char="Ø"/>
            </a:pPr>
            <a:endParaRPr lang="en-US" sz="2200" dirty="0"/>
          </a:p>
        </p:txBody>
      </p:sp>
      <p:pic>
        <p:nvPicPr>
          <p:cNvPr id="5" name="Picture 4" descr="lionlogo_bw.gif"/>
          <p:cNvPicPr>
            <a:picLocks noChangeAspect="1"/>
          </p:cNvPicPr>
          <p:nvPr/>
        </p:nvPicPr>
        <p:blipFill>
          <a:blip r:embed="rId8" cstate="print"/>
          <a:stretch>
            <a:fillRect/>
          </a:stretch>
        </p:blipFill>
        <p:spPr>
          <a:xfrm>
            <a:off x="152400" y="6138333"/>
            <a:ext cx="762000" cy="719667"/>
          </a:xfrm>
          <a:prstGeom prst="rect">
            <a:avLst/>
          </a:prstGeom>
        </p:spPr>
      </p:pic>
      <p:sp>
        <p:nvSpPr>
          <p:cNvPr id="2" name="Slide Number Placeholder 1"/>
          <p:cNvSpPr>
            <a:spLocks noGrp="1"/>
          </p:cNvSpPr>
          <p:nvPr>
            <p:ph type="sldNum" sz="quarter" idx="12"/>
          </p:nvPr>
        </p:nvSpPr>
        <p:spPr/>
        <p:txBody>
          <a:bodyPr/>
          <a:lstStyle/>
          <a:p>
            <a:fld id="{D057AB9D-7DAF-4932-8D90-97F45FB0A796}" type="slidenum">
              <a:rPr lang="en-US" smtClean="0"/>
              <a:pPr/>
              <a:t>9</a:t>
            </a:fld>
            <a:endParaRPr lang="en-US" dirty="0"/>
          </a:p>
        </p:txBody>
      </p:sp>
    </p:spTree>
    <p:extLst>
      <p:ext uri="{BB962C8B-B14F-4D97-AF65-F5344CB8AC3E}">
        <p14:creationId xmlns:p14="http://schemas.microsoft.com/office/powerpoint/2010/main" val="22499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10"/>
  <p:tag name="ARTICULATE_PROJECT_CHECK" val="0"/>
  <p:tag name="ARTICULATE_PRESENTER_VERSION" val="6"/>
  <p:tag name="PRESENTER_PREVIEW_START" val="18"/>
  <p:tag name="PRESENTER_PREVIEW_END" val="21"/>
  <p:tag name="LMS_PUBLISH" val="No"/>
  <p:tag name="ARTICULATE_TEMPLATE" val="Corporate Communications"/>
  <p:tag name="PRESENTER_PREVIEW_MODE" val="0"/>
  <p:tag name="ARTICULATE_SLIDE_COUNT" val="8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24289</TotalTime>
  <Words>1095</Words>
  <Application>Microsoft Office PowerPoint</Application>
  <PresentationFormat>On-screen Show (4:3)</PresentationFormat>
  <Paragraphs>222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Lucida Sans Unicode</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Grogan</dc:creator>
  <cp:lastModifiedBy>Dawn Grogan</cp:lastModifiedBy>
  <cp:revision>786</cp:revision>
  <cp:lastPrinted>2019-05-31T13:31:15Z</cp:lastPrinted>
  <dcterms:created xsi:type="dcterms:W3CDTF">2014-04-23T13:12:09Z</dcterms:created>
  <dcterms:modified xsi:type="dcterms:W3CDTF">2020-06-10T13:54:27Z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Club President Presentation2</vt:lpwstr>
  </property>
  <property fmtid="{D5CDD505-2E9C-101B-9397-08002B2CF9AE}" pid="4" name="ArticulateGUID">
    <vt:lpwstr>917CB760-401E-4E85-BC52-5DC30079001E</vt:lpwstr>
  </property>
  <property fmtid="{D5CDD505-2E9C-101B-9397-08002B2CF9AE}" pid="5" name="ArticulateProjectFull">
    <vt:lpwstr>O:\Leadership\Curriculum\Club Officer Training Revision 2014\Self-Study Modules\Secretary\EN\Club Secretary Training EN MASTER.ppta</vt:lpwstr>
  </property>
</Properties>
</file>